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23"/>
  </p:notesMasterIdLst>
  <p:sldIdLst>
    <p:sldId id="256" r:id="rId2"/>
    <p:sldId id="296" r:id="rId3"/>
    <p:sldId id="297" r:id="rId4"/>
    <p:sldId id="298" r:id="rId5"/>
    <p:sldId id="299" r:id="rId6"/>
    <p:sldId id="302" r:id="rId7"/>
    <p:sldId id="305" r:id="rId8"/>
    <p:sldId id="308" r:id="rId9"/>
    <p:sldId id="307" r:id="rId10"/>
    <p:sldId id="304" r:id="rId11"/>
    <p:sldId id="300" r:id="rId12"/>
    <p:sldId id="309" r:id="rId13"/>
    <p:sldId id="310" r:id="rId14"/>
    <p:sldId id="311" r:id="rId15"/>
    <p:sldId id="312" r:id="rId16"/>
    <p:sldId id="315" r:id="rId17"/>
    <p:sldId id="318" r:id="rId18"/>
    <p:sldId id="316" r:id="rId19"/>
    <p:sldId id="317" r:id="rId20"/>
    <p:sldId id="313" r:id="rId21"/>
    <p:sldId id="314" r:id="rId22"/>
  </p:sldIdLst>
  <p:sldSz cx="9144000" cy="5143500" type="screen16x9"/>
  <p:notesSz cx="6858000" cy="9144000"/>
  <p:embeddedFontLst>
    <p:embeddedFont>
      <p:font typeface="ADLaM Display" panose="02010000000000000000" pitchFamily="2" charset="0"/>
      <p:regular r:id="rId24"/>
    </p:embeddedFont>
    <p:embeddedFont>
      <p:font typeface="Lato" panose="020F0502020204030203" pitchFamily="34" charset="0"/>
      <p:regular r:id="rId25"/>
      <p:bold r:id="rId26"/>
      <p:italic r:id="rId27"/>
      <p:boldItalic r:id="rId28"/>
    </p:embeddedFont>
    <p:embeddedFont>
      <p:font typeface="Paytone One" panose="020B0604020202020204" charset="0"/>
      <p:regular r:id="rId29"/>
    </p:embeddedFont>
    <p:embeddedFont>
      <p:font typeface="Roboto Slab" pitchFamily="2" charset="0"/>
      <p:regular r:id="rId30"/>
      <p:bold r:id="rId31"/>
    </p:embeddedFont>
    <p:embeddedFont>
      <p:font typeface="Source Sans Pro" panose="020B0503030403020204" pitchFamily="34" charset="0"/>
      <p:regular r:id="rId32"/>
      <p:bold r:id="rId33"/>
      <p:italic r:id="rId34"/>
      <p:boldItalic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F6A47"/>
    <a:srgbClr val="00FFFF"/>
    <a:srgbClr val="F6F5F4"/>
    <a:srgbClr val="FF6969"/>
    <a:srgbClr val="333333"/>
    <a:srgbClr val="FF00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01FB10D-A61A-4DE4-8506-F670E7A89527}">
  <a:tblStyle styleId="{701FB10D-A61A-4DE4-8506-F670E7A8952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6398DAF6-0271-4389-B3DC-BA433CC306D7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936" y="77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>
          <a:extLst>
            <a:ext uri="{FF2B5EF4-FFF2-40B4-BE49-F238E27FC236}">
              <a16:creationId xmlns:a16="http://schemas.microsoft.com/office/drawing/2014/main" id="{C2DE2C08-4A8D-92F3-AE08-BB0DBEF3E0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0:notes">
            <a:extLst>
              <a:ext uri="{FF2B5EF4-FFF2-40B4-BE49-F238E27FC236}">
                <a16:creationId xmlns:a16="http://schemas.microsoft.com/office/drawing/2014/main" id="{12A3E8D5-F98E-371F-8563-AE4EA4190EB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0:notes">
            <a:extLst>
              <a:ext uri="{FF2B5EF4-FFF2-40B4-BE49-F238E27FC236}">
                <a16:creationId xmlns:a16="http://schemas.microsoft.com/office/drawing/2014/main" id="{EE5488C0-D3E6-86AF-8DCE-F4B7C03AD09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78302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>
          <a:extLst>
            <a:ext uri="{FF2B5EF4-FFF2-40B4-BE49-F238E27FC236}">
              <a16:creationId xmlns:a16="http://schemas.microsoft.com/office/drawing/2014/main" id="{1ECF3852-1ACD-D662-1305-01345940AD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0:notes">
            <a:extLst>
              <a:ext uri="{FF2B5EF4-FFF2-40B4-BE49-F238E27FC236}">
                <a16:creationId xmlns:a16="http://schemas.microsoft.com/office/drawing/2014/main" id="{E7569BDA-1320-42B4-7A64-19C89820972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0:notes">
            <a:extLst>
              <a:ext uri="{FF2B5EF4-FFF2-40B4-BE49-F238E27FC236}">
                <a16:creationId xmlns:a16="http://schemas.microsoft.com/office/drawing/2014/main" id="{117E06B8-60F9-DB6D-75AD-F442E56E408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37541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>
          <a:extLst>
            <a:ext uri="{FF2B5EF4-FFF2-40B4-BE49-F238E27FC236}">
              <a16:creationId xmlns:a16="http://schemas.microsoft.com/office/drawing/2014/main" id="{9B337882-9789-B043-9551-F20BBC7A16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0:notes">
            <a:extLst>
              <a:ext uri="{FF2B5EF4-FFF2-40B4-BE49-F238E27FC236}">
                <a16:creationId xmlns:a16="http://schemas.microsoft.com/office/drawing/2014/main" id="{EEC1EAB5-CABF-098B-7E8D-749CB15A8D0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0:notes">
            <a:extLst>
              <a:ext uri="{FF2B5EF4-FFF2-40B4-BE49-F238E27FC236}">
                <a16:creationId xmlns:a16="http://schemas.microsoft.com/office/drawing/2014/main" id="{4E8B3818-7CDC-E763-492F-AE721731153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71983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>
          <a:extLst>
            <a:ext uri="{FF2B5EF4-FFF2-40B4-BE49-F238E27FC236}">
              <a16:creationId xmlns:a16="http://schemas.microsoft.com/office/drawing/2014/main" id="{3FFBA6E5-A76A-AE43-6470-4F105D611B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0:notes">
            <a:extLst>
              <a:ext uri="{FF2B5EF4-FFF2-40B4-BE49-F238E27FC236}">
                <a16:creationId xmlns:a16="http://schemas.microsoft.com/office/drawing/2014/main" id="{28FDA638-4A4C-E2A2-4144-0AE381EFE98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0:notes">
            <a:extLst>
              <a:ext uri="{FF2B5EF4-FFF2-40B4-BE49-F238E27FC236}">
                <a16:creationId xmlns:a16="http://schemas.microsoft.com/office/drawing/2014/main" id="{5E944021-E178-72E0-4B1F-99B811F51C2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33255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>
          <a:extLst>
            <a:ext uri="{FF2B5EF4-FFF2-40B4-BE49-F238E27FC236}">
              <a16:creationId xmlns:a16="http://schemas.microsoft.com/office/drawing/2014/main" id="{352D5952-E586-76BA-C31D-60EF57DE6A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0:notes">
            <a:extLst>
              <a:ext uri="{FF2B5EF4-FFF2-40B4-BE49-F238E27FC236}">
                <a16:creationId xmlns:a16="http://schemas.microsoft.com/office/drawing/2014/main" id="{AF03CBAC-024E-595B-40AA-FA4DC813BA4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0:notes">
            <a:extLst>
              <a:ext uri="{FF2B5EF4-FFF2-40B4-BE49-F238E27FC236}">
                <a16:creationId xmlns:a16="http://schemas.microsoft.com/office/drawing/2014/main" id="{996FD257-88C0-4737-A502-1276853E1FF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293256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>
          <a:extLst>
            <a:ext uri="{FF2B5EF4-FFF2-40B4-BE49-F238E27FC236}">
              <a16:creationId xmlns:a16="http://schemas.microsoft.com/office/drawing/2014/main" id="{6475597C-87F9-020A-B41B-F7DB93F370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0:notes">
            <a:extLst>
              <a:ext uri="{FF2B5EF4-FFF2-40B4-BE49-F238E27FC236}">
                <a16:creationId xmlns:a16="http://schemas.microsoft.com/office/drawing/2014/main" id="{D96F9B10-F57A-B222-56A7-E2E2D6C664F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0:notes">
            <a:extLst>
              <a:ext uri="{FF2B5EF4-FFF2-40B4-BE49-F238E27FC236}">
                <a16:creationId xmlns:a16="http://schemas.microsoft.com/office/drawing/2014/main" id="{B234A368-1CC0-F977-A4F9-38AF0D28C24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72518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>
          <a:extLst>
            <a:ext uri="{FF2B5EF4-FFF2-40B4-BE49-F238E27FC236}">
              <a16:creationId xmlns:a16="http://schemas.microsoft.com/office/drawing/2014/main" id="{C637302D-F081-60DF-DD41-E3EECBB22C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0:notes">
            <a:extLst>
              <a:ext uri="{FF2B5EF4-FFF2-40B4-BE49-F238E27FC236}">
                <a16:creationId xmlns:a16="http://schemas.microsoft.com/office/drawing/2014/main" id="{9AE16D13-852A-30B6-41C1-FFB7EF8FF75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0:notes">
            <a:extLst>
              <a:ext uri="{FF2B5EF4-FFF2-40B4-BE49-F238E27FC236}">
                <a16:creationId xmlns:a16="http://schemas.microsoft.com/office/drawing/2014/main" id="{57325A90-6BF4-9CF3-2270-06B7FCEBFDE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97672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>
          <a:extLst>
            <a:ext uri="{FF2B5EF4-FFF2-40B4-BE49-F238E27FC236}">
              <a16:creationId xmlns:a16="http://schemas.microsoft.com/office/drawing/2014/main" id="{696D2D97-0C7B-411F-F4FB-D03E1C96C4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0:notes">
            <a:extLst>
              <a:ext uri="{FF2B5EF4-FFF2-40B4-BE49-F238E27FC236}">
                <a16:creationId xmlns:a16="http://schemas.microsoft.com/office/drawing/2014/main" id="{39BB800A-CEF4-5086-5E8C-D8501BBC6CA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0:notes">
            <a:extLst>
              <a:ext uri="{FF2B5EF4-FFF2-40B4-BE49-F238E27FC236}">
                <a16:creationId xmlns:a16="http://schemas.microsoft.com/office/drawing/2014/main" id="{CEA8366E-2A51-A3E1-95D1-5AD8C52922A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34398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>
          <a:extLst>
            <a:ext uri="{FF2B5EF4-FFF2-40B4-BE49-F238E27FC236}">
              <a16:creationId xmlns:a16="http://schemas.microsoft.com/office/drawing/2014/main" id="{EC9200E7-E5DB-6D4D-6F87-5D459C6CDD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0:notes">
            <a:extLst>
              <a:ext uri="{FF2B5EF4-FFF2-40B4-BE49-F238E27FC236}">
                <a16:creationId xmlns:a16="http://schemas.microsoft.com/office/drawing/2014/main" id="{92AB3754-F36C-9E6E-9E32-D30AE1A8237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0:notes">
            <a:extLst>
              <a:ext uri="{FF2B5EF4-FFF2-40B4-BE49-F238E27FC236}">
                <a16:creationId xmlns:a16="http://schemas.microsoft.com/office/drawing/2014/main" id="{1C15B39A-9B9C-A035-9E46-4E6E50BB770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423892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>
          <a:extLst>
            <a:ext uri="{FF2B5EF4-FFF2-40B4-BE49-F238E27FC236}">
              <a16:creationId xmlns:a16="http://schemas.microsoft.com/office/drawing/2014/main" id="{DBBDB3D2-DF5D-2A23-74B9-7CFF9AA0F7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0:notes">
            <a:extLst>
              <a:ext uri="{FF2B5EF4-FFF2-40B4-BE49-F238E27FC236}">
                <a16:creationId xmlns:a16="http://schemas.microsoft.com/office/drawing/2014/main" id="{8B58E870-BE1D-D6BF-745F-B596D2C5D75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0:notes">
            <a:extLst>
              <a:ext uri="{FF2B5EF4-FFF2-40B4-BE49-F238E27FC236}">
                <a16:creationId xmlns:a16="http://schemas.microsoft.com/office/drawing/2014/main" id="{3A05512B-7521-175F-9A73-E32697CA06F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71612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>
          <a:extLst>
            <a:ext uri="{FF2B5EF4-FFF2-40B4-BE49-F238E27FC236}">
              <a16:creationId xmlns:a16="http://schemas.microsoft.com/office/drawing/2014/main" id="{6B38A78C-3361-25E1-6068-6D0BDCB597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0:notes">
            <a:extLst>
              <a:ext uri="{FF2B5EF4-FFF2-40B4-BE49-F238E27FC236}">
                <a16:creationId xmlns:a16="http://schemas.microsoft.com/office/drawing/2014/main" id="{A183B7A8-D9CD-C9B8-B0C3-B80B1010468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0:notes">
            <a:extLst>
              <a:ext uri="{FF2B5EF4-FFF2-40B4-BE49-F238E27FC236}">
                <a16:creationId xmlns:a16="http://schemas.microsoft.com/office/drawing/2014/main" id="{2512D510-B40A-8C21-744B-B96861B6DEF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727536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>
          <a:extLst>
            <a:ext uri="{FF2B5EF4-FFF2-40B4-BE49-F238E27FC236}">
              <a16:creationId xmlns:a16="http://schemas.microsoft.com/office/drawing/2014/main" id="{C90EDD38-E119-3CCB-FC23-173D6A87AA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0:notes">
            <a:extLst>
              <a:ext uri="{FF2B5EF4-FFF2-40B4-BE49-F238E27FC236}">
                <a16:creationId xmlns:a16="http://schemas.microsoft.com/office/drawing/2014/main" id="{E9E865B4-76E2-B91B-5B12-BC795B61ED7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0:notes">
            <a:extLst>
              <a:ext uri="{FF2B5EF4-FFF2-40B4-BE49-F238E27FC236}">
                <a16:creationId xmlns:a16="http://schemas.microsoft.com/office/drawing/2014/main" id="{C2614C68-16E5-152F-7E8F-E57BC41BDB1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83556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>
          <a:extLst>
            <a:ext uri="{FF2B5EF4-FFF2-40B4-BE49-F238E27FC236}">
              <a16:creationId xmlns:a16="http://schemas.microsoft.com/office/drawing/2014/main" id="{F7854173-1F98-0930-A279-901D87EE4C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0:notes">
            <a:extLst>
              <a:ext uri="{FF2B5EF4-FFF2-40B4-BE49-F238E27FC236}">
                <a16:creationId xmlns:a16="http://schemas.microsoft.com/office/drawing/2014/main" id="{5DBEB2FC-0ED0-96F9-0E9F-08B8498C1F4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0:notes">
            <a:extLst>
              <a:ext uri="{FF2B5EF4-FFF2-40B4-BE49-F238E27FC236}">
                <a16:creationId xmlns:a16="http://schemas.microsoft.com/office/drawing/2014/main" id="{E0B7210F-9B4C-E51F-A48D-31A2935565C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899328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>
          <a:extLst>
            <a:ext uri="{FF2B5EF4-FFF2-40B4-BE49-F238E27FC236}">
              <a16:creationId xmlns:a16="http://schemas.microsoft.com/office/drawing/2014/main" id="{20375710-DD0C-31CE-5CEC-982D4361A3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0:notes">
            <a:extLst>
              <a:ext uri="{FF2B5EF4-FFF2-40B4-BE49-F238E27FC236}">
                <a16:creationId xmlns:a16="http://schemas.microsoft.com/office/drawing/2014/main" id="{AB5320DC-81CA-E50A-2BB2-483BFB0F21A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0:notes">
            <a:extLst>
              <a:ext uri="{FF2B5EF4-FFF2-40B4-BE49-F238E27FC236}">
                <a16:creationId xmlns:a16="http://schemas.microsoft.com/office/drawing/2014/main" id="{953E654C-DC0E-FD91-342D-DBEBE8CC147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01763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>
          <a:extLst>
            <a:ext uri="{FF2B5EF4-FFF2-40B4-BE49-F238E27FC236}">
              <a16:creationId xmlns:a16="http://schemas.microsoft.com/office/drawing/2014/main" id="{6E4136AD-0602-A9ED-96A8-F239150DEB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0:notes">
            <a:extLst>
              <a:ext uri="{FF2B5EF4-FFF2-40B4-BE49-F238E27FC236}">
                <a16:creationId xmlns:a16="http://schemas.microsoft.com/office/drawing/2014/main" id="{1E8DA371-3BAD-80CC-20E2-17630361F2C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0:notes">
            <a:extLst>
              <a:ext uri="{FF2B5EF4-FFF2-40B4-BE49-F238E27FC236}">
                <a16:creationId xmlns:a16="http://schemas.microsoft.com/office/drawing/2014/main" id="{62042921-CE49-C25F-0B12-D672AC7D72E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19821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>
          <a:extLst>
            <a:ext uri="{FF2B5EF4-FFF2-40B4-BE49-F238E27FC236}">
              <a16:creationId xmlns:a16="http://schemas.microsoft.com/office/drawing/2014/main" id="{A1D6FFDA-FE75-0953-E5B0-36907897C6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0:notes">
            <a:extLst>
              <a:ext uri="{FF2B5EF4-FFF2-40B4-BE49-F238E27FC236}">
                <a16:creationId xmlns:a16="http://schemas.microsoft.com/office/drawing/2014/main" id="{2EE56A21-833A-5B5A-F302-B364ABC09D2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0:notes">
            <a:extLst>
              <a:ext uri="{FF2B5EF4-FFF2-40B4-BE49-F238E27FC236}">
                <a16:creationId xmlns:a16="http://schemas.microsoft.com/office/drawing/2014/main" id="{B170547D-5BB2-6E61-9585-D4014A0822C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04726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>
          <a:extLst>
            <a:ext uri="{FF2B5EF4-FFF2-40B4-BE49-F238E27FC236}">
              <a16:creationId xmlns:a16="http://schemas.microsoft.com/office/drawing/2014/main" id="{05AC4493-7D83-53ED-A529-866DD4E21C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0:notes">
            <a:extLst>
              <a:ext uri="{FF2B5EF4-FFF2-40B4-BE49-F238E27FC236}">
                <a16:creationId xmlns:a16="http://schemas.microsoft.com/office/drawing/2014/main" id="{99A8152F-473D-114F-3921-7224E2E7475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0:notes">
            <a:extLst>
              <a:ext uri="{FF2B5EF4-FFF2-40B4-BE49-F238E27FC236}">
                <a16:creationId xmlns:a16="http://schemas.microsoft.com/office/drawing/2014/main" id="{16915646-48D9-C180-798C-2CDF1690DA6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87850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>
          <a:extLst>
            <a:ext uri="{FF2B5EF4-FFF2-40B4-BE49-F238E27FC236}">
              <a16:creationId xmlns:a16="http://schemas.microsoft.com/office/drawing/2014/main" id="{1D67F059-455E-BA49-DCC7-25E1C4EAB5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0:notes">
            <a:extLst>
              <a:ext uri="{FF2B5EF4-FFF2-40B4-BE49-F238E27FC236}">
                <a16:creationId xmlns:a16="http://schemas.microsoft.com/office/drawing/2014/main" id="{222C964C-CFB8-931D-5438-749EAE1C899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0:notes">
            <a:extLst>
              <a:ext uri="{FF2B5EF4-FFF2-40B4-BE49-F238E27FC236}">
                <a16:creationId xmlns:a16="http://schemas.microsoft.com/office/drawing/2014/main" id="{755B3E16-2B6D-3305-ECBD-4DF7DE9302C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03525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>
          <a:extLst>
            <a:ext uri="{FF2B5EF4-FFF2-40B4-BE49-F238E27FC236}">
              <a16:creationId xmlns:a16="http://schemas.microsoft.com/office/drawing/2014/main" id="{A04CC735-8F01-7BE7-F7CA-20E5BB8D9C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0:notes">
            <a:extLst>
              <a:ext uri="{FF2B5EF4-FFF2-40B4-BE49-F238E27FC236}">
                <a16:creationId xmlns:a16="http://schemas.microsoft.com/office/drawing/2014/main" id="{DEB53C86-19DB-A7D2-5ECB-BBEA9E546CC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0:notes">
            <a:extLst>
              <a:ext uri="{FF2B5EF4-FFF2-40B4-BE49-F238E27FC236}">
                <a16:creationId xmlns:a16="http://schemas.microsoft.com/office/drawing/2014/main" id="{5970D5BD-2D0F-1A54-F879-4A7D674C71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3342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700185" y="1991850"/>
            <a:ext cx="58074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1pPr>
            <a:lvl2pPr lvl="1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2pPr>
            <a:lvl3pPr lvl="2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3pPr>
            <a:lvl4pPr lvl="3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4pPr>
            <a:lvl5pPr lvl="4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5pPr>
            <a:lvl6pPr lvl="5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6pPr>
            <a:lvl7pPr lvl="6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7pPr>
            <a:lvl8pPr lvl="7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8pPr>
            <a:lvl9pPr lvl="8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7337531" y="4630074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7790243" y="4182401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8893253" y="3333348"/>
            <a:ext cx="57600" cy="57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8771302" y="4923775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2386266" y="508134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479460" y="2703980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261540" y="643097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2"/>
          <p:cNvSpPr/>
          <p:nvPr/>
        </p:nvSpPr>
        <p:spPr>
          <a:xfrm>
            <a:off x="507235" y="1080863"/>
            <a:ext cx="192600" cy="192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2"/>
          <p:cNvSpPr/>
          <p:nvPr/>
        </p:nvSpPr>
        <p:spPr>
          <a:xfrm>
            <a:off x="8314019" y="3625322"/>
            <a:ext cx="144300" cy="1440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2"/>
          <p:cNvSpPr/>
          <p:nvPr/>
        </p:nvSpPr>
        <p:spPr>
          <a:xfrm>
            <a:off x="8882858" y="4186761"/>
            <a:ext cx="144300" cy="1440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2"/>
          <p:cNvSpPr/>
          <p:nvPr/>
        </p:nvSpPr>
        <p:spPr>
          <a:xfrm>
            <a:off x="158313" y="1596559"/>
            <a:ext cx="57600" cy="57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2"/>
          <p:cNvSpPr/>
          <p:nvPr/>
        </p:nvSpPr>
        <p:spPr>
          <a:xfrm>
            <a:off x="1396483" y="226428"/>
            <a:ext cx="192600" cy="192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2"/>
          <p:cNvSpPr/>
          <p:nvPr/>
        </p:nvSpPr>
        <p:spPr>
          <a:xfrm>
            <a:off x="617492" y="2000594"/>
            <a:ext cx="57600" cy="57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2"/>
          <p:cNvSpPr/>
          <p:nvPr/>
        </p:nvSpPr>
        <p:spPr>
          <a:xfrm>
            <a:off x="3425273" y="387880"/>
            <a:ext cx="57600" cy="57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2"/>
          <p:cNvSpPr/>
          <p:nvPr/>
        </p:nvSpPr>
        <p:spPr>
          <a:xfrm>
            <a:off x="8014029" y="4567546"/>
            <a:ext cx="192600" cy="192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"/>
          <p:cNvSpPr txBox="1">
            <a:spLocks noGrp="1"/>
          </p:cNvSpPr>
          <p:nvPr>
            <p:ph type="ctrTitle"/>
          </p:nvPr>
        </p:nvSpPr>
        <p:spPr>
          <a:xfrm>
            <a:off x="1546025" y="1754794"/>
            <a:ext cx="5832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subTitle" idx="1"/>
          </p:nvPr>
        </p:nvSpPr>
        <p:spPr>
          <a:xfrm>
            <a:off x="1546025" y="3011511"/>
            <a:ext cx="5832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blipFill>
          <a:blip r:embed="rId4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86150" y="1261700"/>
            <a:ext cx="7571700" cy="35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Source Sans Pro"/>
              <a:buChar char="◎"/>
              <a:defRPr sz="3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○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◉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11.png"/><Relationship Id="rId10" Type="http://schemas.openxmlformats.org/officeDocument/2006/relationships/image" Target="../media/image21.gif"/><Relationship Id="rId4" Type="http://schemas.openxmlformats.org/officeDocument/2006/relationships/image" Target="../media/image5.png"/><Relationship Id="rId9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22.gi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26.gif"/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12" Type="http://schemas.openxmlformats.org/officeDocument/2006/relationships/image" Target="../media/image12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11" Type="http://schemas.openxmlformats.org/officeDocument/2006/relationships/image" Target="../media/image25.gif"/><Relationship Id="rId5" Type="http://schemas.openxmlformats.org/officeDocument/2006/relationships/image" Target="../media/image11.png"/><Relationship Id="rId10" Type="http://schemas.openxmlformats.org/officeDocument/2006/relationships/image" Target="../media/image24.png"/><Relationship Id="rId4" Type="http://schemas.openxmlformats.org/officeDocument/2006/relationships/image" Target="../media/image5.png"/><Relationship Id="rId9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11" Type="http://schemas.openxmlformats.org/officeDocument/2006/relationships/image" Target="../media/image29.png"/><Relationship Id="rId5" Type="http://schemas.openxmlformats.org/officeDocument/2006/relationships/image" Target="../media/image11.png"/><Relationship Id="rId10" Type="http://schemas.openxmlformats.org/officeDocument/2006/relationships/image" Target="../media/image28.jpeg"/><Relationship Id="rId4" Type="http://schemas.openxmlformats.org/officeDocument/2006/relationships/image" Target="../media/image5.png"/><Relationship Id="rId9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11.png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11" Type="http://schemas.openxmlformats.org/officeDocument/2006/relationships/image" Target="../media/image35.png"/><Relationship Id="rId5" Type="http://schemas.openxmlformats.org/officeDocument/2006/relationships/image" Target="../media/image11.png"/><Relationship Id="rId10" Type="http://schemas.openxmlformats.org/officeDocument/2006/relationships/image" Target="../media/image34.png"/><Relationship Id="rId4" Type="http://schemas.openxmlformats.org/officeDocument/2006/relationships/image" Target="../media/image5.png"/><Relationship Id="rId9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11.pn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.png"/><Relationship Id="rId7" Type="http://schemas.microsoft.com/office/2007/relationships/hdphoto" Target="../media/hdphoto1.wd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2.gif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gif"/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38.gi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11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3.gi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12" Type="http://schemas.openxmlformats.org/officeDocument/2006/relationships/image" Target="../media/image16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11" Type="http://schemas.openxmlformats.org/officeDocument/2006/relationships/image" Target="../media/image15.png"/><Relationship Id="rId5" Type="http://schemas.openxmlformats.org/officeDocument/2006/relationships/image" Target="../media/image11.png"/><Relationship Id="rId10" Type="http://schemas.microsoft.com/office/2007/relationships/hdphoto" Target="../media/hdphoto2.wdp"/><Relationship Id="rId4" Type="http://schemas.openxmlformats.org/officeDocument/2006/relationships/image" Target="../media/image5.png"/><Relationship Id="rId9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9.png"/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12" Type="http://schemas.microsoft.com/office/2007/relationships/hdphoto" Target="../media/hdphoto3.wd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11" Type="http://schemas.openxmlformats.org/officeDocument/2006/relationships/image" Target="../media/image18.png"/><Relationship Id="rId5" Type="http://schemas.openxmlformats.org/officeDocument/2006/relationships/image" Target="../media/image11.png"/><Relationship Id="rId10" Type="http://schemas.openxmlformats.org/officeDocument/2006/relationships/image" Target="../media/image17.png"/><Relationship Id="rId4" Type="http://schemas.openxmlformats.org/officeDocument/2006/relationships/image" Target="../media/image5.png"/><Relationship Id="rId9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11.png"/><Relationship Id="rId10" Type="http://schemas.openxmlformats.org/officeDocument/2006/relationships/image" Target="../media/image21.gif"/><Relationship Id="rId4" Type="http://schemas.openxmlformats.org/officeDocument/2006/relationships/image" Target="../media/image5.png"/><Relationship Id="rId9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11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2"/>
          <p:cNvSpPr txBox="1">
            <a:spLocks noGrp="1"/>
          </p:cNvSpPr>
          <p:nvPr>
            <p:ph type="ctrTitle"/>
          </p:nvPr>
        </p:nvSpPr>
        <p:spPr>
          <a:xfrm>
            <a:off x="2860921" y="2894794"/>
            <a:ext cx="3437100" cy="57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accent3">
                    <a:lumMod val="50000"/>
                  </a:schemeClr>
                </a:solidFill>
              </a:rPr>
              <a:t>Tópicos especiais em informática</a:t>
            </a:r>
            <a:endParaRPr sz="1600" dirty="0">
              <a:solidFill>
                <a:schemeClr val="accent3">
                  <a:lumMod val="50000"/>
                </a:schemeClr>
              </a:solidFill>
            </a:endParaRPr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5C00E644-00C5-50D9-071F-816AFBB388A7}"/>
              </a:ext>
            </a:extLst>
          </p:cNvPr>
          <p:cNvGrpSpPr/>
          <p:nvPr/>
        </p:nvGrpSpPr>
        <p:grpSpPr>
          <a:xfrm>
            <a:off x="2860921" y="1599846"/>
            <a:ext cx="3422157" cy="1301881"/>
            <a:chOff x="3593926" y="1139725"/>
            <a:chExt cx="3422157" cy="1301881"/>
          </a:xfrm>
        </p:grpSpPr>
        <p:pic>
          <p:nvPicPr>
            <p:cNvPr id="3" name="Picture 2" descr="Airflow&quot; Icon - Download for free – Iconduck">
              <a:extLst>
                <a:ext uri="{FF2B5EF4-FFF2-40B4-BE49-F238E27FC236}">
                  <a16:creationId xmlns:a16="http://schemas.microsoft.com/office/drawing/2014/main" id="{39232D3D-F9BC-A2F3-DB34-F5E599A798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93926" y="1139725"/>
              <a:ext cx="1294948" cy="12949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CaixaDeTexto 4">
              <a:extLst>
                <a:ext uri="{FF2B5EF4-FFF2-40B4-BE49-F238E27FC236}">
                  <a16:creationId xmlns:a16="http://schemas.microsoft.com/office/drawing/2014/main" id="{244C54A8-E1CF-1956-FE19-A0F6027A4E25}"/>
                </a:ext>
              </a:extLst>
            </p:cNvPr>
            <p:cNvSpPr txBox="1"/>
            <p:nvPr/>
          </p:nvSpPr>
          <p:spPr>
            <a:xfrm>
              <a:off x="4888875" y="1385996"/>
              <a:ext cx="2127208" cy="1055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ts val="8782"/>
                </a:lnSpc>
              </a:pPr>
              <a:r>
                <a:rPr lang="en-US" sz="5400" b="1" spc="-159" dirty="0">
                  <a:solidFill>
                    <a:schemeClr val="tx2">
                      <a:lumMod val="50000"/>
                    </a:schemeClr>
                  </a:solidFill>
                  <a:latin typeface="MS PGothic" panose="020B0600070205080204" pitchFamily="34" charset="-128"/>
                  <a:ea typeface="MS PGothic" panose="020B0600070205080204" pitchFamily="34" charset="-128"/>
                </a:rPr>
                <a:t>Airflow</a:t>
              </a:r>
              <a:endParaRPr lang="en-US" sz="1800" b="1" spc="-159" dirty="0">
                <a:solidFill>
                  <a:schemeClr val="tx2">
                    <a:lumMod val="50000"/>
                  </a:schemeClr>
                </a:solidFill>
                <a:latin typeface="MS PGothic" panose="020B0600070205080204" pitchFamily="34" charset="-128"/>
                <a:ea typeface="MS PGothic" panose="020B0600070205080204" pitchFamily="34" charset="-128"/>
              </a:endParaRPr>
            </a:p>
          </p:txBody>
        </p:sp>
        <p:sp>
          <p:nvSpPr>
            <p:cNvPr id="7" name="CaixaDeTexto 6">
              <a:extLst>
                <a:ext uri="{FF2B5EF4-FFF2-40B4-BE49-F238E27FC236}">
                  <a16:creationId xmlns:a16="http://schemas.microsoft.com/office/drawing/2014/main" id="{508A40A7-0D2D-2898-9374-017264B8968F}"/>
                </a:ext>
              </a:extLst>
            </p:cNvPr>
            <p:cNvSpPr txBox="1"/>
            <p:nvPr/>
          </p:nvSpPr>
          <p:spPr>
            <a:xfrm>
              <a:off x="4932188" y="1325534"/>
              <a:ext cx="1264468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spc="-159" dirty="0">
                  <a:solidFill>
                    <a:schemeClr val="tx2">
                      <a:lumMod val="50000"/>
                    </a:schemeClr>
                  </a:solidFill>
                  <a:latin typeface="MS PGothic" panose="020B0600070205080204" pitchFamily="34" charset="-128"/>
                  <a:ea typeface="MS PGothic" panose="020B0600070205080204" pitchFamily="34" charset="-128"/>
                </a:rPr>
                <a:t>Apache</a:t>
              </a:r>
              <a:endParaRPr lang="pt-BR" dirty="0"/>
            </a:p>
          </p:txBody>
        </p:sp>
      </p:grpSp>
      <p:pic>
        <p:nvPicPr>
          <p:cNvPr id="10" name="Google Shape;86;p13">
            <a:extLst>
              <a:ext uri="{FF2B5EF4-FFF2-40B4-BE49-F238E27FC236}">
                <a16:creationId xmlns:a16="http://schemas.microsoft.com/office/drawing/2014/main" id="{D765E1A8-D794-F7E4-3953-1441E327B50C}"/>
              </a:ext>
            </a:extLst>
          </p:cNvPr>
          <p:cNvPicPr preferRelativeResize="0"/>
          <p:nvPr/>
        </p:nvPicPr>
        <p:blipFill>
          <a:blip r:embed="rId4">
            <a:alphaModFix amt="45000"/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891570" y="-363682"/>
            <a:ext cx="1512358" cy="2209799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90;p13">
            <a:extLst>
              <a:ext uri="{FF2B5EF4-FFF2-40B4-BE49-F238E27FC236}">
                <a16:creationId xmlns:a16="http://schemas.microsoft.com/office/drawing/2014/main" id="{16CD4168-8F4A-ADF3-0F89-64B5F0114AA9}"/>
              </a:ext>
            </a:extLst>
          </p:cNvPr>
          <p:cNvSpPr/>
          <p:nvPr/>
        </p:nvSpPr>
        <p:spPr>
          <a:xfrm rot="16200000">
            <a:off x="5413836" y="-755854"/>
            <a:ext cx="1402341" cy="1466898"/>
          </a:xfrm>
          <a:custGeom>
            <a:avLst/>
            <a:gdLst/>
            <a:ahLst/>
            <a:cxnLst/>
            <a:rect l="l" t="t" r="r" b="b"/>
            <a:pathLst>
              <a:path w="8170623" h="8096345" extrusionOk="0">
                <a:moveTo>
                  <a:pt x="0" y="0"/>
                </a:moveTo>
                <a:lnTo>
                  <a:pt x="8170623" y="0"/>
                </a:lnTo>
                <a:lnTo>
                  <a:pt x="8170623" y="8096344"/>
                </a:lnTo>
                <a:lnTo>
                  <a:pt x="0" y="80963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duotone>
                <a:schemeClr val="accent1">
                  <a:shade val="45000"/>
                  <a:satMod val="135000"/>
                </a:schemeClr>
                <a:prstClr val="white"/>
              </a:duotone>
              <a:alphaModFix amt="37000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pt-BR"/>
          </a:p>
        </p:txBody>
      </p:sp>
      <p:pic>
        <p:nvPicPr>
          <p:cNvPr id="12" name="Google Shape;84;p13">
            <a:extLst>
              <a:ext uri="{FF2B5EF4-FFF2-40B4-BE49-F238E27FC236}">
                <a16:creationId xmlns:a16="http://schemas.microsoft.com/office/drawing/2014/main" id="{C998E869-F00D-050A-3F40-596F59AB1A6C}"/>
              </a:ext>
            </a:extLst>
          </p:cNvPr>
          <p:cNvPicPr preferRelativeResize="0"/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alphaModFix amt="33000"/>
          </a:blip>
          <a:stretch>
            <a:fillRect/>
          </a:stretch>
        </p:blipFill>
        <p:spPr>
          <a:xfrm rot="5400000">
            <a:off x="739958" y="1973725"/>
            <a:ext cx="1123832" cy="6339549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15;p15">
            <a:extLst>
              <a:ext uri="{FF2B5EF4-FFF2-40B4-BE49-F238E27FC236}">
                <a16:creationId xmlns:a16="http://schemas.microsoft.com/office/drawing/2014/main" id="{5FDA2376-BC5F-82A5-E986-1063081AD96D}"/>
              </a:ext>
            </a:extLst>
          </p:cNvPr>
          <p:cNvSpPr/>
          <p:nvPr/>
        </p:nvSpPr>
        <p:spPr>
          <a:xfrm>
            <a:off x="6115007" y="2614694"/>
            <a:ext cx="204671" cy="287033"/>
          </a:xfrm>
          <a:custGeom>
            <a:avLst/>
            <a:gdLst/>
            <a:ahLst/>
            <a:cxnLst/>
            <a:rect l="l" t="t" r="r" b="b"/>
            <a:pathLst>
              <a:path w="1138596" h="1815153" extrusionOk="0">
                <a:moveTo>
                  <a:pt x="0" y="0"/>
                </a:moveTo>
                <a:lnTo>
                  <a:pt x="1138597" y="0"/>
                </a:lnTo>
                <a:lnTo>
                  <a:pt x="1138597" y="1815154"/>
                </a:lnTo>
                <a:lnTo>
                  <a:pt x="0" y="181515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duotone>
                <a:schemeClr val="accent1">
                  <a:shade val="45000"/>
                  <a:satMod val="135000"/>
                </a:schemeClr>
                <a:prstClr val="white"/>
              </a:duotone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pt-BR"/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EFACFE0B-32A4-2306-EED1-202DDB09CF78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55000"/>
          </a:blip>
          <a:stretch>
            <a:fillRect/>
          </a:stretch>
        </p:blipFill>
        <p:spPr>
          <a:xfrm>
            <a:off x="986588" y="3712243"/>
            <a:ext cx="1207684" cy="475499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2BD64CF7-7334-6BE7-2587-114A2249F39D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16000"/>
          </a:blip>
          <a:stretch>
            <a:fillRect/>
          </a:stretch>
        </p:blipFill>
        <p:spPr>
          <a:xfrm>
            <a:off x="3508395" y="759224"/>
            <a:ext cx="990600" cy="386296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1A72D8AD-0B12-DE49-0259-A694EB9C087F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50000"/>
          </a:blip>
          <a:stretch>
            <a:fillRect/>
          </a:stretch>
        </p:blipFill>
        <p:spPr>
          <a:xfrm>
            <a:off x="6587889" y="3965661"/>
            <a:ext cx="965681" cy="222081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FC586981-839D-2DB6-14EE-25AC27C806BA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55000"/>
          </a:blip>
          <a:stretch>
            <a:fillRect/>
          </a:stretch>
        </p:blipFill>
        <p:spPr>
          <a:xfrm>
            <a:off x="7589649" y="2113472"/>
            <a:ext cx="603842" cy="23775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>
          <a:extLst>
            <a:ext uri="{FF2B5EF4-FFF2-40B4-BE49-F238E27FC236}">
              <a16:creationId xmlns:a16="http://schemas.microsoft.com/office/drawing/2014/main" id="{81428945-6D71-6943-9480-3E232E524D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86;p13">
            <a:extLst>
              <a:ext uri="{FF2B5EF4-FFF2-40B4-BE49-F238E27FC236}">
                <a16:creationId xmlns:a16="http://schemas.microsoft.com/office/drawing/2014/main" id="{397CFD31-5CAC-A676-45C6-66A99F0F2ED6}"/>
              </a:ext>
            </a:extLst>
          </p:cNvPr>
          <p:cNvPicPr preferRelativeResize="0"/>
          <p:nvPr/>
        </p:nvPicPr>
        <p:blipFill>
          <a:blip r:embed="rId3">
            <a:alphaModFix amt="45000"/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631642" y="-96327"/>
            <a:ext cx="1512358" cy="2209799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90;p13">
            <a:extLst>
              <a:ext uri="{FF2B5EF4-FFF2-40B4-BE49-F238E27FC236}">
                <a16:creationId xmlns:a16="http://schemas.microsoft.com/office/drawing/2014/main" id="{D6F1C420-EE43-FA9C-B1E2-5FC882D8F274}"/>
              </a:ext>
            </a:extLst>
          </p:cNvPr>
          <p:cNvSpPr/>
          <p:nvPr/>
        </p:nvSpPr>
        <p:spPr>
          <a:xfrm rot="16200000">
            <a:off x="4743343" y="-549490"/>
            <a:ext cx="1402341" cy="1466898"/>
          </a:xfrm>
          <a:custGeom>
            <a:avLst/>
            <a:gdLst/>
            <a:ahLst/>
            <a:cxnLst/>
            <a:rect l="l" t="t" r="r" b="b"/>
            <a:pathLst>
              <a:path w="8170623" h="8096345" extrusionOk="0">
                <a:moveTo>
                  <a:pt x="0" y="0"/>
                </a:moveTo>
                <a:lnTo>
                  <a:pt x="8170623" y="0"/>
                </a:lnTo>
                <a:lnTo>
                  <a:pt x="8170623" y="8096344"/>
                </a:lnTo>
                <a:lnTo>
                  <a:pt x="0" y="80963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  <a:alphaModFix amt="37000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pt-BR"/>
          </a:p>
        </p:txBody>
      </p: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1B5AE9C5-F1C0-4A02-FA9E-A168E656C5D0}"/>
              </a:ext>
            </a:extLst>
          </p:cNvPr>
          <p:cNvGrpSpPr/>
          <p:nvPr/>
        </p:nvGrpSpPr>
        <p:grpSpPr>
          <a:xfrm>
            <a:off x="7429960" y="3337105"/>
            <a:ext cx="2875575" cy="2059963"/>
            <a:chOff x="5972046" y="2694295"/>
            <a:chExt cx="2875575" cy="2059963"/>
          </a:xfrm>
        </p:grpSpPr>
        <p:pic>
          <p:nvPicPr>
            <p:cNvPr id="13" name="Google Shape;111;p15">
              <a:extLst>
                <a:ext uri="{FF2B5EF4-FFF2-40B4-BE49-F238E27FC236}">
                  <a16:creationId xmlns:a16="http://schemas.microsoft.com/office/drawing/2014/main" id="{C1642B2D-8E81-2D35-28B6-43C2E5CB1474}"/>
                </a:ext>
              </a:extLst>
            </p:cNvPr>
            <p:cNvPicPr preferRelativeResize="0"/>
            <p:nvPr/>
          </p:nvPicPr>
          <p:blipFill>
            <a:blip r:embed="rId5">
              <a:alphaModFix amt="93000"/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5500"/>
                      </a14:imgEffect>
                      <a14:imgEffect>
                        <a14:saturation sat="52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891646" y="2694295"/>
              <a:ext cx="1955975" cy="14313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" name="Google Shape;111;p15">
              <a:extLst>
                <a:ext uri="{FF2B5EF4-FFF2-40B4-BE49-F238E27FC236}">
                  <a16:creationId xmlns:a16="http://schemas.microsoft.com/office/drawing/2014/main" id="{68AA440A-D0F4-0B47-18E8-38010E684BBD}"/>
                </a:ext>
              </a:extLst>
            </p:cNvPr>
            <p:cNvPicPr preferRelativeResize="0"/>
            <p:nvPr/>
          </p:nvPicPr>
          <p:blipFill>
            <a:blip r:embed="rId5">
              <a:alphaModFix amt="93000"/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5500"/>
                      </a14:imgEffect>
                      <a14:imgEffect>
                        <a14:saturation sat="52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431846" y="3008620"/>
              <a:ext cx="1955975" cy="14313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" name="Google Shape;111;p15">
              <a:extLst>
                <a:ext uri="{FF2B5EF4-FFF2-40B4-BE49-F238E27FC236}">
                  <a16:creationId xmlns:a16="http://schemas.microsoft.com/office/drawing/2014/main" id="{6F3A568D-8A3E-75A7-A6AF-B1928CBEF199}"/>
                </a:ext>
              </a:extLst>
            </p:cNvPr>
            <p:cNvPicPr preferRelativeResize="0"/>
            <p:nvPr/>
          </p:nvPicPr>
          <p:blipFill>
            <a:blip r:embed="rId5">
              <a:alphaModFix amt="93000"/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5500"/>
                      </a14:imgEffect>
                      <a14:imgEffect>
                        <a14:saturation sat="52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972046" y="3322945"/>
              <a:ext cx="1955975" cy="143131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9" name="Google Shape;79;p13">
            <a:extLst>
              <a:ext uri="{FF2B5EF4-FFF2-40B4-BE49-F238E27FC236}">
                <a16:creationId xmlns:a16="http://schemas.microsoft.com/office/drawing/2014/main" id="{925D2E9D-691B-2CA3-02A4-931A000D59D8}"/>
              </a:ext>
            </a:extLst>
          </p:cNvPr>
          <p:cNvSpPr txBox="1">
            <a:spLocks/>
          </p:cNvSpPr>
          <p:nvPr/>
        </p:nvSpPr>
        <p:spPr>
          <a:xfrm>
            <a:off x="8040168" y="4424235"/>
            <a:ext cx="618783" cy="6585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00000000-1234-1234-1234-123412341234}" type="slidenum">
              <a:rPr lang="en" sz="2800" b="1" smtClean="0">
                <a:solidFill>
                  <a:schemeClr val="accent2">
                    <a:lumMod val="75000"/>
                  </a:schemeClr>
                </a:solidFill>
              </a:rPr>
              <a:pPr algn="r"/>
              <a:t>10</a:t>
            </a:fld>
            <a:endParaRPr lang="en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7" name="Google Shape;115;p15">
            <a:extLst>
              <a:ext uri="{FF2B5EF4-FFF2-40B4-BE49-F238E27FC236}">
                <a16:creationId xmlns:a16="http://schemas.microsoft.com/office/drawing/2014/main" id="{5BCC8EAD-1FE9-6483-BEE1-8D62F59F2966}"/>
              </a:ext>
            </a:extLst>
          </p:cNvPr>
          <p:cNvSpPr/>
          <p:nvPr/>
        </p:nvSpPr>
        <p:spPr>
          <a:xfrm>
            <a:off x="8493141" y="4754229"/>
            <a:ext cx="204671" cy="287033"/>
          </a:xfrm>
          <a:custGeom>
            <a:avLst/>
            <a:gdLst/>
            <a:ahLst/>
            <a:cxnLst/>
            <a:rect l="l" t="t" r="r" b="b"/>
            <a:pathLst>
              <a:path w="1138596" h="1815153" extrusionOk="0">
                <a:moveTo>
                  <a:pt x="0" y="0"/>
                </a:moveTo>
                <a:lnTo>
                  <a:pt x="1138597" y="0"/>
                </a:lnTo>
                <a:lnTo>
                  <a:pt x="1138597" y="1815154"/>
                </a:lnTo>
                <a:lnTo>
                  <a:pt x="0" y="181515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duotone>
                <a:schemeClr val="accent1">
                  <a:shade val="45000"/>
                  <a:satMod val="135000"/>
                </a:schemeClr>
                <a:prstClr val="white"/>
              </a:duotone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pt-BR"/>
          </a:p>
        </p:txBody>
      </p:sp>
      <p:pic>
        <p:nvPicPr>
          <p:cNvPr id="9" name="Google Shape;84;p13">
            <a:extLst>
              <a:ext uri="{FF2B5EF4-FFF2-40B4-BE49-F238E27FC236}">
                <a16:creationId xmlns:a16="http://schemas.microsoft.com/office/drawing/2014/main" id="{FDD2593A-0344-2956-4D4E-1B2B41F29C89}"/>
              </a:ext>
            </a:extLst>
          </p:cNvPr>
          <p:cNvPicPr preferRelativeResize="0"/>
          <p:nvPr/>
        </p:nvPicPr>
        <p:blipFill>
          <a:blip r:embed="rId8">
            <a:duotone>
              <a:schemeClr val="accent1">
                <a:shade val="45000"/>
                <a:satMod val="135000"/>
              </a:schemeClr>
              <a:prstClr val="white"/>
            </a:duotone>
            <a:alphaModFix amt="10000"/>
          </a:blip>
          <a:stretch>
            <a:fillRect/>
          </a:stretch>
        </p:blipFill>
        <p:spPr>
          <a:xfrm rot="5400000">
            <a:off x="1376304" y="1598643"/>
            <a:ext cx="1123832" cy="63395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" name="Agrupar 30">
            <a:extLst>
              <a:ext uri="{FF2B5EF4-FFF2-40B4-BE49-F238E27FC236}">
                <a16:creationId xmlns:a16="http://schemas.microsoft.com/office/drawing/2014/main" id="{27FEEBEA-01D6-49D5-84D4-2116E36FC582}"/>
              </a:ext>
            </a:extLst>
          </p:cNvPr>
          <p:cNvGrpSpPr/>
          <p:nvPr/>
        </p:nvGrpSpPr>
        <p:grpSpPr>
          <a:xfrm>
            <a:off x="1727769" y="1562012"/>
            <a:ext cx="2321287" cy="2261088"/>
            <a:chOff x="7007294" y="1699986"/>
            <a:chExt cx="1768786" cy="1749110"/>
          </a:xfrm>
        </p:grpSpPr>
        <p:sp>
          <p:nvSpPr>
            <p:cNvPr id="22" name="Google Shape;278;p30">
              <a:extLst>
                <a:ext uri="{FF2B5EF4-FFF2-40B4-BE49-F238E27FC236}">
                  <a16:creationId xmlns:a16="http://schemas.microsoft.com/office/drawing/2014/main" id="{BEE8800C-82B9-3FA4-F338-D6800B94E124}"/>
                </a:ext>
              </a:extLst>
            </p:cNvPr>
            <p:cNvSpPr/>
            <p:nvPr/>
          </p:nvSpPr>
          <p:spPr>
            <a:xfrm>
              <a:off x="7007294" y="1699986"/>
              <a:ext cx="1768786" cy="1749110"/>
            </a:xfrm>
            <a:prstGeom prst="ellipse">
              <a:avLst/>
            </a:prstGeom>
            <a:noFill/>
            <a:ln w="9525" cap="flat" cmpd="sng">
              <a:solidFill>
                <a:srgbClr val="CFD8DC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79;p30">
              <a:extLst>
                <a:ext uri="{FF2B5EF4-FFF2-40B4-BE49-F238E27FC236}">
                  <a16:creationId xmlns:a16="http://schemas.microsoft.com/office/drawing/2014/main" id="{D93B3817-0899-816D-E2C0-AB2C3437E657}"/>
                </a:ext>
              </a:extLst>
            </p:cNvPr>
            <p:cNvSpPr/>
            <p:nvPr/>
          </p:nvSpPr>
          <p:spPr>
            <a:xfrm>
              <a:off x="7192615" y="1912245"/>
              <a:ext cx="1394289" cy="1378912"/>
            </a:xfrm>
            <a:prstGeom prst="ellipse">
              <a:avLst/>
            </a:prstGeom>
            <a:noFill/>
            <a:ln w="76200" cap="flat" cmpd="sng">
              <a:solidFill>
                <a:srgbClr val="CFD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 dirty="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grpSp>
        <p:nvGrpSpPr>
          <p:cNvPr id="2" name="Agrupar 1">
            <a:extLst>
              <a:ext uri="{FF2B5EF4-FFF2-40B4-BE49-F238E27FC236}">
                <a16:creationId xmlns:a16="http://schemas.microsoft.com/office/drawing/2014/main" id="{D1BB197D-E6A1-0A75-434C-0E87DD56B93B}"/>
              </a:ext>
            </a:extLst>
          </p:cNvPr>
          <p:cNvGrpSpPr/>
          <p:nvPr/>
        </p:nvGrpSpPr>
        <p:grpSpPr>
          <a:xfrm>
            <a:off x="2131980" y="2022061"/>
            <a:ext cx="2665336" cy="1007968"/>
            <a:chOff x="4350747" y="1385996"/>
            <a:chExt cx="2665336" cy="1007968"/>
          </a:xfrm>
        </p:grpSpPr>
        <p:pic>
          <p:nvPicPr>
            <p:cNvPr id="3" name="Picture 2" descr="Airflow&quot; Icon - Download for free – Iconduck">
              <a:extLst>
                <a:ext uri="{FF2B5EF4-FFF2-40B4-BE49-F238E27FC236}">
                  <a16:creationId xmlns:a16="http://schemas.microsoft.com/office/drawing/2014/main" id="{72562B1F-5642-F5D7-0ECD-4F9FE0E263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0747" y="1752345"/>
              <a:ext cx="600165" cy="6001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CaixaDeTexto 5">
              <a:extLst>
                <a:ext uri="{FF2B5EF4-FFF2-40B4-BE49-F238E27FC236}">
                  <a16:creationId xmlns:a16="http://schemas.microsoft.com/office/drawing/2014/main" id="{6AD9A8C5-3033-E3F3-ECA1-4BDA124EBABD}"/>
                </a:ext>
              </a:extLst>
            </p:cNvPr>
            <p:cNvSpPr txBox="1"/>
            <p:nvPr/>
          </p:nvSpPr>
          <p:spPr>
            <a:xfrm>
              <a:off x="4888875" y="1385996"/>
              <a:ext cx="2127208" cy="100796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ts val="8782"/>
                </a:lnSpc>
              </a:pPr>
              <a:r>
                <a:rPr lang="en-US" sz="2800" b="1" spc="-159" dirty="0">
                  <a:solidFill>
                    <a:schemeClr val="tx2">
                      <a:lumMod val="50000"/>
                    </a:schemeClr>
                  </a:solidFill>
                  <a:latin typeface="MS PGothic" panose="020B0600070205080204" pitchFamily="34" charset="-128"/>
                  <a:ea typeface="MS PGothic" panose="020B0600070205080204" pitchFamily="34" charset="-128"/>
                </a:rPr>
                <a:t>Airflow</a:t>
              </a:r>
              <a:endParaRPr lang="en-US" sz="1800" b="1" spc="-159" dirty="0">
                <a:solidFill>
                  <a:schemeClr val="tx2">
                    <a:lumMod val="50000"/>
                  </a:schemeClr>
                </a:solidFill>
                <a:latin typeface="MS PGothic" panose="020B0600070205080204" pitchFamily="34" charset="-128"/>
                <a:ea typeface="MS PGothic" panose="020B0600070205080204" pitchFamily="34" charset="-128"/>
              </a:endParaRPr>
            </a:p>
          </p:txBody>
        </p:sp>
        <p:sp>
          <p:nvSpPr>
            <p:cNvPr id="8" name="CaixaDeTexto 7">
              <a:extLst>
                <a:ext uri="{FF2B5EF4-FFF2-40B4-BE49-F238E27FC236}">
                  <a16:creationId xmlns:a16="http://schemas.microsoft.com/office/drawing/2014/main" id="{8F5EF0B2-DA2E-D640-2887-8CB1854A9C73}"/>
                </a:ext>
              </a:extLst>
            </p:cNvPr>
            <p:cNvSpPr txBox="1"/>
            <p:nvPr/>
          </p:nvSpPr>
          <p:spPr>
            <a:xfrm>
              <a:off x="4910800" y="1691809"/>
              <a:ext cx="1264468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spc="-159" dirty="0">
                  <a:solidFill>
                    <a:schemeClr val="tx2">
                      <a:lumMod val="50000"/>
                    </a:schemeClr>
                  </a:solidFill>
                  <a:latin typeface="MS PGothic" panose="020B0600070205080204" pitchFamily="34" charset="-128"/>
                  <a:ea typeface="MS PGothic" panose="020B0600070205080204" pitchFamily="34" charset="-128"/>
                </a:rPr>
                <a:t>Apache</a:t>
              </a:r>
              <a:endParaRPr lang="pt-BR" dirty="0"/>
            </a:p>
          </p:txBody>
        </p:sp>
      </p:grp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041A8F77-A017-3D74-C3D4-9010F9BEEB4A}"/>
              </a:ext>
            </a:extLst>
          </p:cNvPr>
          <p:cNvSpPr txBox="1"/>
          <p:nvPr/>
        </p:nvSpPr>
        <p:spPr>
          <a:xfrm>
            <a:off x="4499918" y="1666154"/>
            <a:ext cx="303916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>
                <a:solidFill>
                  <a:schemeClr val="tx1"/>
                </a:solidFill>
                <a:latin typeface="Söhne"/>
              </a:rPr>
              <a:t>Por que usar o Airflow se eu posso fazer um processo de ETL rapidamente utilizando Spark e schedular com alguma outra ferramenta?</a:t>
            </a:r>
            <a:endParaRPr lang="pt-BR" b="1" dirty="0">
              <a:solidFill>
                <a:schemeClr val="tx1"/>
              </a:solidFill>
            </a:endParaRPr>
          </a:p>
        </p:txBody>
      </p:sp>
      <p:pic>
        <p:nvPicPr>
          <p:cNvPr id="32" name="Picture 15">
            <a:extLst>
              <a:ext uri="{FF2B5EF4-FFF2-40B4-BE49-F238E27FC236}">
                <a16:creationId xmlns:a16="http://schemas.microsoft.com/office/drawing/2014/main" id="{7CB0D6D7-A162-14EE-D4E4-EC2B41C1388A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5298344" y="2727666"/>
            <a:ext cx="879619" cy="809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009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>
          <a:extLst>
            <a:ext uri="{FF2B5EF4-FFF2-40B4-BE49-F238E27FC236}">
              <a16:creationId xmlns:a16="http://schemas.microsoft.com/office/drawing/2014/main" id="{0131183B-5BAF-E525-DF4D-839D723A58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86;p13">
            <a:extLst>
              <a:ext uri="{FF2B5EF4-FFF2-40B4-BE49-F238E27FC236}">
                <a16:creationId xmlns:a16="http://schemas.microsoft.com/office/drawing/2014/main" id="{897DE899-FDB4-DDE3-4FC7-B066F2F06BC2}"/>
              </a:ext>
            </a:extLst>
          </p:cNvPr>
          <p:cNvPicPr preferRelativeResize="0"/>
          <p:nvPr/>
        </p:nvPicPr>
        <p:blipFill>
          <a:blip r:embed="rId3">
            <a:alphaModFix amt="45000"/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631642" y="-96327"/>
            <a:ext cx="1512358" cy="2209799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90;p13">
            <a:extLst>
              <a:ext uri="{FF2B5EF4-FFF2-40B4-BE49-F238E27FC236}">
                <a16:creationId xmlns:a16="http://schemas.microsoft.com/office/drawing/2014/main" id="{141E8608-4D2E-CC17-8339-A3B52EA1F26D}"/>
              </a:ext>
            </a:extLst>
          </p:cNvPr>
          <p:cNvSpPr/>
          <p:nvPr/>
        </p:nvSpPr>
        <p:spPr>
          <a:xfrm rot="16200000">
            <a:off x="4743343" y="-549490"/>
            <a:ext cx="1402341" cy="1466898"/>
          </a:xfrm>
          <a:custGeom>
            <a:avLst/>
            <a:gdLst/>
            <a:ahLst/>
            <a:cxnLst/>
            <a:rect l="l" t="t" r="r" b="b"/>
            <a:pathLst>
              <a:path w="8170623" h="8096345" extrusionOk="0">
                <a:moveTo>
                  <a:pt x="0" y="0"/>
                </a:moveTo>
                <a:lnTo>
                  <a:pt x="8170623" y="0"/>
                </a:lnTo>
                <a:lnTo>
                  <a:pt x="8170623" y="8096344"/>
                </a:lnTo>
                <a:lnTo>
                  <a:pt x="0" y="80963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  <a:alphaModFix amt="37000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pt-BR"/>
          </a:p>
        </p:txBody>
      </p: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F423DB0A-DDAB-6056-765A-D34282467E6C}"/>
              </a:ext>
            </a:extLst>
          </p:cNvPr>
          <p:cNvGrpSpPr/>
          <p:nvPr/>
        </p:nvGrpSpPr>
        <p:grpSpPr>
          <a:xfrm>
            <a:off x="7429960" y="3337105"/>
            <a:ext cx="2875575" cy="2059963"/>
            <a:chOff x="5972046" y="2694295"/>
            <a:chExt cx="2875575" cy="2059963"/>
          </a:xfrm>
        </p:grpSpPr>
        <p:pic>
          <p:nvPicPr>
            <p:cNvPr id="13" name="Google Shape;111;p15">
              <a:extLst>
                <a:ext uri="{FF2B5EF4-FFF2-40B4-BE49-F238E27FC236}">
                  <a16:creationId xmlns:a16="http://schemas.microsoft.com/office/drawing/2014/main" id="{B13ADCCB-A78E-953F-FD46-09C458EF249F}"/>
                </a:ext>
              </a:extLst>
            </p:cNvPr>
            <p:cNvPicPr preferRelativeResize="0"/>
            <p:nvPr/>
          </p:nvPicPr>
          <p:blipFill>
            <a:blip r:embed="rId5">
              <a:alphaModFix amt="93000"/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5500"/>
                      </a14:imgEffect>
                      <a14:imgEffect>
                        <a14:saturation sat="52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891646" y="2694295"/>
              <a:ext cx="1955975" cy="14313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" name="Google Shape;111;p15">
              <a:extLst>
                <a:ext uri="{FF2B5EF4-FFF2-40B4-BE49-F238E27FC236}">
                  <a16:creationId xmlns:a16="http://schemas.microsoft.com/office/drawing/2014/main" id="{B4358ECF-567B-B709-7B85-5FE8B1D8F635}"/>
                </a:ext>
              </a:extLst>
            </p:cNvPr>
            <p:cNvPicPr preferRelativeResize="0"/>
            <p:nvPr/>
          </p:nvPicPr>
          <p:blipFill>
            <a:blip r:embed="rId5">
              <a:alphaModFix amt="93000"/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5500"/>
                      </a14:imgEffect>
                      <a14:imgEffect>
                        <a14:saturation sat="52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431846" y="3008620"/>
              <a:ext cx="1955975" cy="14313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" name="Google Shape;111;p15">
              <a:extLst>
                <a:ext uri="{FF2B5EF4-FFF2-40B4-BE49-F238E27FC236}">
                  <a16:creationId xmlns:a16="http://schemas.microsoft.com/office/drawing/2014/main" id="{91FFDD91-28BF-10D8-129F-3A96C18208E1}"/>
                </a:ext>
              </a:extLst>
            </p:cNvPr>
            <p:cNvPicPr preferRelativeResize="0"/>
            <p:nvPr/>
          </p:nvPicPr>
          <p:blipFill>
            <a:blip r:embed="rId5">
              <a:alphaModFix amt="93000"/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5500"/>
                      </a14:imgEffect>
                      <a14:imgEffect>
                        <a14:saturation sat="52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972046" y="3322945"/>
              <a:ext cx="1955975" cy="143131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7" name="Google Shape;115;p15">
            <a:extLst>
              <a:ext uri="{FF2B5EF4-FFF2-40B4-BE49-F238E27FC236}">
                <a16:creationId xmlns:a16="http://schemas.microsoft.com/office/drawing/2014/main" id="{1902BEC8-EBDD-B8D0-28B8-E4105F0C3F18}"/>
              </a:ext>
            </a:extLst>
          </p:cNvPr>
          <p:cNvSpPr/>
          <p:nvPr/>
        </p:nvSpPr>
        <p:spPr>
          <a:xfrm>
            <a:off x="8493141" y="4754229"/>
            <a:ext cx="204671" cy="287033"/>
          </a:xfrm>
          <a:custGeom>
            <a:avLst/>
            <a:gdLst/>
            <a:ahLst/>
            <a:cxnLst/>
            <a:rect l="l" t="t" r="r" b="b"/>
            <a:pathLst>
              <a:path w="1138596" h="1815153" extrusionOk="0">
                <a:moveTo>
                  <a:pt x="0" y="0"/>
                </a:moveTo>
                <a:lnTo>
                  <a:pt x="1138597" y="0"/>
                </a:lnTo>
                <a:lnTo>
                  <a:pt x="1138597" y="1815154"/>
                </a:lnTo>
                <a:lnTo>
                  <a:pt x="0" y="181515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duotone>
                <a:schemeClr val="accent1">
                  <a:shade val="45000"/>
                  <a:satMod val="135000"/>
                </a:schemeClr>
                <a:prstClr val="white"/>
              </a:duotone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FF8D7EF2-68D2-E272-D243-C00B72A45E0F}"/>
              </a:ext>
            </a:extLst>
          </p:cNvPr>
          <p:cNvSpPr txBox="1"/>
          <p:nvPr/>
        </p:nvSpPr>
        <p:spPr>
          <a:xfrm>
            <a:off x="1308668" y="1834181"/>
            <a:ext cx="5863173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/>
              <a:t>O seu uso gera muitos benefícios, pois com ele temos garantia de:</a:t>
            </a:r>
          </a:p>
          <a:p>
            <a:endParaRPr lang="pt-BR" b="1" dirty="0">
              <a:solidFill>
                <a:schemeClr val="accent4">
                  <a:lumMod val="25000"/>
                </a:schemeClr>
              </a:solidFill>
            </a:endParaRPr>
          </a:p>
          <a:p>
            <a:pPr marL="285750" indent="-285750">
              <a:buClr>
                <a:schemeClr val="accent2"/>
              </a:buClr>
              <a:buFont typeface="Wingdings" panose="05000000000000000000" pitchFamily="2" charset="2"/>
              <a:buChar char="v"/>
            </a:pPr>
            <a:r>
              <a:rPr lang="pt-BR" b="1" dirty="0">
                <a:solidFill>
                  <a:schemeClr val="accent4">
                    <a:lumMod val="25000"/>
                  </a:schemeClr>
                </a:solidFill>
              </a:rPr>
              <a:t>Monitoramento/Alertas</a:t>
            </a:r>
          </a:p>
          <a:p>
            <a:pPr marL="285750" indent="-285750">
              <a:buClr>
                <a:schemeClr val="accent2"/>
              </a:buClr>
              <a:buFont typeface="Wingdings" panose="05000000000000000000" pitchFamily="2" charset="2"/>
              <a:buChar char="v"/>
            </a:pPr>
            <a:r>
              <a:rPr lang="pt-BR" b="1" dirty="0">
                <a:solidFill>
                  <a:schemeClr val="accent4">
                    <a:lumMod val="25000"/>
                  </a:schemeClr>
                </a:solidFill>
              </a:rPr>
              <a:t>LOGS/AUDITORIA</a:t>
            </a:r>
          </a:p>
          <a:p>
            <a:pPr marL="285750" indent="-285750">
              <a:buClr>
                <a:schemeClr val="accent2"/>
              </a:buClr>
              <a:buFont typeface="Wingdings" panose="05000000000000000000" pitchFamily="2" charset="2"/>
              <a:buChar char="v"/>
            </a:pPr>
            <a:r>
              <a:rPr lang="pt-BR" b="1" dirty="0">
                <a:solidFill>
                  <a:schemeClr val="accent4">
                    <a:lumMod val="25000"/>
                  </a:schemeClr>
                </a:solidFill>
              </a:rPr>
              <a:t>Recuperação parcial a partir de um ponto</a:t>
            </a:r>
          </a:p>
          <a:p>
            <a:pPr marL="285750" indent="-285750">
              <a:buClr>
                <a:schemeClr val="accent2"/>
              </a:buClr>
              <a:buFont typeface="Wingdings" panose="05000000000000000000" pitchFamily="2" charset="2"/>
              <a:buChar char="v"/>
            </a:pPr>
            <a:r>
              <a:rPr lang="pt-BR" b="1" dirty="0">
                <a:solidFill>
                  <a:schemeClr val="accent4">
                    <a:lumMod val="25000"/>
                  </a:schemeClr>
                </a:solidFill>
              </a:rPr>
              <a:t>Controle de erros</a:t>
            </a:r>
          </a:p>
          <a:p>
            <a:pPr marL="285750" indent="-285750">
              <a:buClr>
                <a:schemeClr val="accent2"/>
              </a:buClr>
              <a:buFont typeface="Wingdings" panose="05000000000000000000" pitchFamily="2" charset="2"/>
              <a:buChar char="v"/>
            </a:pPr>
            <a:r>
              <a:rPr lang="pt-BR" b="1" dirty="0">
                <a:solidFill>
                  <a:schemeClr val="accent4">
                    <a:lumMod val="25000"/>
                  </a:schemeClr>
                </a:solidFill>
              </a:rPr>
              <a:t>Dados históricos</a:t>
            </a:r>
          </a:p>
          <a:p>
            <a:pPr marL="285750" indent="-285750">
              <a:buClr>
                <a:schemeClr val="accent2"/>
              </a:buClr>
              <a:buFont typeface="Wingdings" panose="05000000000000000000" pitchFamily="2" charset="2"/>
              <a:buChar char="v"/>
            </a:pPr>
            <a:r>
              <a:rPr lang="pt-BR" b="1" dirty="0">
                <a:solidFill>
                  <a:schemeClr val="accent4">
                    <a:lumMod val="25000"/>
                  </a:schemeClr>
                </a:solidFill>
              </a:rPr>
              <a:t>E muito mais...</a:t>
            </a:r>
          </a:p>
          <a:p>
            <a:endParaRPr lang="pt-BR" b="1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BC92E507-2DAC-0A31-61E1-7CCD19D2701F}"/>
              </a:ext>
            </a:extLst>
          </p:cNvPr>
          <p:cNvSpPr txBox="1"/>
          <p:nvPr/>
        </p:nvSpPr>
        <p:spPr>
          <a:xfrm>
            <a:off x="1308669" y="991145"/>
            <a:ext cx="53080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chemeClr val="accent2">
                    <a:lumMod val="7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SOBRE A TECNOLOGIA</a:t>
            </a:r>
            <a:endParaRPr lang="pt-BR" b="1" dirty="0">
              <a:solidFill>
                <a:schemeClr val="accent2">
                  <a:lumMod val="75000"/>
                </a:schemeClr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35ACC3F7-B63B-9E06-E7F7-5B69EA3E4D52}"/>
              </a:ext>
            </a:extLst>
          </p:cNvPr>
          <p:cNvSpPr txBox="1"/>
          <p:nvPr/>
        </p:nvSpPr>
        <p:spPr>
          <a:xfrm>
            <a:off x="1308669" y="1449873"/>
            <a:ext cx="4787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800" b="1" dirty="0">
                <a:solidFill>
                  <a:schemeClr val="accent1">
                    <a:lumMod val="7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PARA QUE SERVE, COMO FUNCIONA?</a:t>
            </a:r>
            <a:endParaRPr lang="pt-BR" sz="1100" b="1" dirty="0">
              <a:solidFill>
                <a:schemeClr val="accent1">
                  <a:lumMod val="75000"/>
                </a:schemeClr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pic>
        <p:nvPicPr>
          <p:cNvPr id="9" name="Google Shape;84;p13">
            <a:extLst>
              <a:ext uri="{FF2B5EF4-FFF2-40B4-BE49-F238E27FC236}">
                <a16:creationId xmlns:a16="http://schemas.microsoft.com/office/drawing/2014/main" id="{118E0962-E1F1-D7EA-577E-4841E21256A3}"/>
              </a:ext>
            </a:extLst>
          </p:cNvPr>
          <p:cNvPicPr preferRelativeResize="0"/>
          <p:nvPr/>
        </p:nvPicPr>
        <p:blipFill>
          <a:blip r:embed="rId8">
            <a:duotone>
              <a:schemeClr val="accent1">
                <a:shade val="45000"/>
                <a:satMod val="135000"/>
              </a:schemeClr>
              <a:prstClr val="white"/>
            </a:duotone>
            <a:alphaModFix amt="33000"/>
          </a:blip>
          <a:stretch>
            <a:fillRect/>
          </a:stretch>
        </p:blipFill>
        <p:spPr>
          <a:xfrm rot="5400000">
            <a:off x="1254380" y="1884337"/>
            <a:ext cx="1123832" cy="6339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28">
            <a:extLst>
              <a:ext uri="{FF2B5EF4-FFF2-40B4-BE49-F238E27FC236}">
                <a16:creationId xmlns:a16="http://schemas.microsoft.com/office/drawing/2014/main" id="{06AA81ED-3B5B-3033-B208-502930A794AD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5949641" y="2571750"/>
            <a:ext cx="1334117" cy="787129"/>
          </a:xfrm>
          <a:prstGeom prst="rect">
            <a:avLst/>
          </a:prstGeom>
        </p:spPr>
      </p:pic>
      <p:sp>
        <p:nvSpPr>
          <p:cNvPr id="12" name="Google Shape;79;p13">
            <a:extLst>
              <a:ext uri="{FF2B5EF4-FFF2-40B4-BE49-F238E27FC236}">
                <a16:creationId xmlns:a16="http://schemas.microsoft.com/office/drawing/2014/main" id="{CDF9DBC3-1008-C40E-12C1-3A725EA3A9D2}"/>
              </a:ext>
            </a:extLst>
          </p:cNvPr>
          <p:cNvSpPr txBox="1">
            <a:spLocks/>
          </p:cNvSpPr>
          <p:nvPr/>
        </p:nvSpPr>
        <p:spPr>
          <a:xfrm>
            <a:off x="8040168" y="4424235"/>
            <a:ext cx="618783" cy="6585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00000000-1234-1234-1234-123412341234}" type="slidenum">
              <a:rPr lang="en" sz="2800" b="1" smtClean="0">
                <a:solidFill>
                  <a:schemeClr val="accent2">
                    <a:lumMod val="75000"/>
                  </a:schemeClr>
                </a:solidFill>
              </a:rPr>
              <a:pPr algn="r"/>
              <a:t>11</a:t>
            </a:fld>
            <a:endParaRPr lang="en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92032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>
          <a:extLst>
            <a:ext uri="{FF2B5EF4-FFF2-40B4-BE49-F238E27FC236}">
              <a16:creationId xmlns:a16="http://schemas.microsoft.com/office/drawing/2014/main" id="{CB4571D8-F027-5FFE-8842-1546B1F95A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86;p13">
            <a:extLst>
              <a:ext uri="{FF2B5EF4-FFF2-40B4-BE49-F238E27FC236}">
                <a16:creationId xmlns:a16="http://schemas.microsoft.com/office/drawing/2014/main" id="{E183160E-7D0E-4F03-0871-001534FA8014}"/>
              </a:ext>
            </a:extLst>
          </p:cNvPr>
          <p:cNvPicPr preferRelativeResize="0"/>
          <p:nvPr/>
        </p:nvPicPr>
        <p:blipFill>
          <a:blip r:embed="rId3">
            <a:alphaModFix amt="45000"/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631642" y="-96327"/>
            <a:ext cx="1512358" cy="2209799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90;p13">
            <a:extLst>
              <a:ext uri="{FF2B5EF4-FFF2-40B4-BE49-F238E27FC236}">
                <a16:creationId xmlns:a16="http://schemas.microsoft.com/office/drawing/2014/main" id="{B296207F-819C-CC39-37A0-4D774ADE0CA8}"/>
              </a:ext>
            </a:extLst>
          </p:cNvPr>
          <p:cNvSpPr/>
          <p:nvPr/>
        </p:nvSpPr>
        <p:spPr>
          <a:xfrm rot="16200000">
            <a:off x="4743343" y="-549490"/>
            <a:ext cx="1402341" cy="1466898"/>
          </a:xfrm>
          <a:custGeom>
            <a:avLst/>
            <a:gdLst/>
            <a:ahLst/>
            <a:cxnLst/>
            <a:rect l="l" t="t" r="r" b="b"/>
            <a:pathLst>
              <a:path w="8170623" h="8096345" extrusionOk="0">
                <a:moveTo>
                  <a:pt x="0" y="0"/>
                </a:moveTo>
                <a:lnTo>
                  <a:pt x="8170623" y="0"/>
                </a:lnTo>
                <a:lnTo>
                  <a:pt x="8170623" y="8096344"/>
                </a:lnTo>
                <a:lnTo>
                  <a:pt x="0" y="80963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  <a:alphaModFix amt="37000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pt-BR"/>
          </a:p>
        </p:txBody>
      </p: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6DEDF96B-B178-CDE8-E80E-405ED12B457F}"/>
              </a:ext>
            </a:extLst>
          </p:cNvPr>
          <p:cNvGrpSpPr/>
          <p:nvPr/>
        </p:nvGrpSpPr>
        <p:grpSpPr>
          <a:xfrm>
            <a:off x="7429960" y="3337105"/>
            <a:ext cx="2875575" cy="2059963"/>
            <a:chOff x="5972046" y="2694295"/>
            <a:chExt cx="2875575" cy="2059963"/>
          </a:xfrm>
        </p:grpSpPr>
        <p:pic>
          <p:nvPicPr>
            <p:cNvPr id="13" name="Google Shape;111;p15">
              <a:extLst>
                <a:ext uri="{FF2B5EF4-FFF2-40B4-BE49-F238E27FC236}">
                  <a16:creationId xmlns:a16="http://schemas.microsoft.com/office/drawing/2014/main" id="{B7F6AD16-30FC-930E-2CC8-8D718DF5D15E}"/>
                </a:ext>
              </a:extLst>
            </p:cNvPr>
            <p:cNvPicPr preferRelativeResize="0"/>
            <p:nvPr/>
          </p:nvPicPr>
          <p:blipFill>
            <a:blip r:embed="rId5">
              <a:alphaModFix amt="93000"/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5500"/>
                      </a14:imgEffect>
                      <a14:imgEffect>
                        <a14:saturation sat="52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891646" y="2694295"/>
              <a:ext cx="1955975" cy="14313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" name="Google Shape;111;p15">
              <a:extLst>
                <a:ext uri="{FF2B5EF4-FFF2-40B4-BE49-F238E27FC236}">
                  <a16:creationId xmlns:a16="http://schemas.microsoft.com/office/drawing/2014/main" id="{FE421595-4C02-8D5A-C458-5400F781C623}"/>
                </a:ext>
              </a:extLst>
            </p:cNvPr>
            <p:cNvPicPr preferRelativeResize="0"/>
            <p:nvPr/>
          </p:nvPicPr>
          <p:blipFill>
            <a:blip r:embed="rId5">
              <a:alphaModFix amt="93000"/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5500"/>
                      </a14:imgEffect>
                      <a14:imgEffect>
                        <a14:saturation sat="52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431846" y="3008620"/>
              <a:ext cx="1955975" cy="14313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" name="Google Shape;111;p15">
              <a:extLst>
                <a:ext uri="{FF2B5EF4-FFF2-40B4-BE49-F238E27FC236}">
                  <a16:creationId xmlns:a16="http://schemas.microsoft.com/office/drawing/2014/main" id="{F585C6B6-E8FC-522C-5014-DFF578233734}"/>
                </a:ext>
              </a:extLst>
            </p:cNvPr>
            <p:cNvPicPr preferRelativeResize="0"/>
            <p:nvPr/>
          </p:nvPicPr>
          <p:blipFill>
            <a:blip r:embed="rId5">
              <a:alphaModFix amt="93000"/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5500"/>
                      </a14:imgEffect>
                      <a14:imgEffect>
                        <a14:saturation sat="52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972046" y="3322945"/>
              <a:ext cx="1955975" cy="143131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7" name="Google Shape;115;p15">
            <a:extLst>
              <a:ext uri="{FF2B5EF4-FFF2-40B4-BE49-F238E27FC236}">
                <a16:creationId xmlns:a16="http://schemas.microsoft.com/office/drawing/2014/main" id="{2A256CE2-24C4-2184-A143-3F76622AB985}"/>
              </a:ext>
            </a:extLst>
          </p:cNvPr>
          <p:cNvSpPr/>
          <p:nvPr/>
        </p:nvSpPr>
        <p:spPr>
          <a:xfrm>
            <a:off x="8493141" y="4754229"/>
            <a:ext cx="204671" cy="287033"/>
          </a:xfrm>
          <a:custGeom>
            <a:avLst/>
            <a:gdLst/>
            <a:ahLst/>
            <a:cxnLst/>
            <a:rect l="l" t="t" r="r" b="b"/>
            <a:pathLst>
              <a:path w="1138596" h="1815153" extrusionOk="0">
                <a:moveTo>
                  <a:pt x="0" y="0"/>
                </a:moveTo>
                <a:lnTo>
                  <a:pt x="1138597" y="0"/>
                </a:lnTo>
                <a:lnTo>
                  <a:pt x="1138597" y="1815154"/>
                </a:lnTo>
                <a:lnTo>
                  <a:pt x="0" y="181515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duotone>
                <a:schemeClr val="accent1">
                  <a:shade val="45000"/>
                  <a:satMod val="135000"/>
                </a:schemeClr>
                <a:prstClr val="white"/>
              </a:duotone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5E7F676E-D220-0951-6B1E-A843076DE057}"/>
              </a:ext>
            </a:extLst>
          </p:cNvPr>
          <p:cNvSpPr txBox="1"/>
          <p:nvPr/>
        </p:nvSpPr>
        <p:spPr>
          <a:xfrm>
            <a:off x="1308669" y="991145"/>
            <a:ext cx="53080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chemeClr val="accent2">
                    <a:lumMod val="7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SOBRE A TECNOLOGIA</a:t>
            </a:r>
            <a:endParaRPr lang="pt-BR" b="1" dirty="0">
              <a:solidFill>
                <a:schemeClr val="accent2">
                  <a:lumMod val="75000"/>
                </a:schemeClr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A7B69C54-C38D-7E79-03A3-A316CF55A2E9}"/>
              </a:ext>
            </a:extLst>
          </p:cNvPr>
          <p:cNvSpPr txBox="1"/>
          <p:nvPr/>
        </p:nvSpPr>
        <p:spPr>
          <a:xfrm>
            <a:off x="1308669" y="1449873"/>
            <a:ext cx="4787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800" b="1" dirty="0">
                <a:solidFill>
                  <a:schemeClr val="accent1">
                    <a:lumMod val="7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ARQUITETURA</a:t>
            </a:r>
            <a:endParaRPr lang="pt-BR" sz="1100" b="1" dirty="0">
              <a:solidFill>
                <a:schemeClr val="accent1">
                  <a:lumMod val="75000"/>
                </a:schemeClr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pic>
        <p:nvPicPr>
          <p:cNvPr id="9" name="Google Shape;84;p13">
            <a:extLst>
              <a:ext uri="{FF2B5EF4-FFF2-40B4-BE49-F238E27FC236}">
                <a16:creationId xmlns:a16="http://schemas.microsoft.com/office/drawing/2014/main" id="{7F5FADBF-7188-1408-CFE7-7525A44B8CD4}"/>
              </a:ext>
            </a:extLst>
          </p:cNvPr>
          <p:cNvPicPr preferRelativeResize="0"/>
          <p:nvPr/>
        </p:nvPicPr>
        <p:blipFill>
          <a:blip r:embed="rId8">
            <a:duotone>
              <a:schemeClr val="accent1">
                <a:shade val="45000"/>
                <a:satMod val="135000"/>
              </a:schemeClr>
              <a:prstClr val="white"/>
            </a:duotone>
            <a:alphaModFix amt="33000"/>
          </a:blip>
          <a:stretch>
            <a:fillRect/>
          </a:stretch>
        </p:blipFill>
        <p:spPr>
          <a:xfrm rot="5400000">
            <a:off x="1254380" y="1884337"/>
            <a:ext cx="1123832" cy="633954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384;p31">
            <a:extLst>
              <a:ext uri="{FF2B5EF4-FFF2-40B4-BE49-F238E27FC236}">
                <a16:creationId xmlns:a16="http://schemas.microsoft.com/office/drawing/2014/main" id="{89F3E683-3ACB-245C-4CE2-862A1E95123D}"/>
              </a:ext>
            </a:extLst>
          </p:cNvPr>
          <p:cNvSpPr/>
          <p:nvPr/>
        </p:nvSpPr>
        <p:spPr>
          <a:xfrm>
            <a:off x="6025935" y="1970250"/>
            <a:ext cx="1413821" cy="1069363"/>
          </a:xfrm>
          <a:custGeom>
            <a:avLst/>
            <a:gdLst/>
            <a:ahLst/>
            <a:cxnLst/>
            <a:rect l="l" t="t" r="r" b="b"/>
            <a:pathLst>
              <a:path w="2537710" h="1919432" extrusionOk="0">
                <a:moveTo>
                  <a:pt x="0" y="0"/>
                </a:moveTo>
                <a:lnTo>
                  <a:pt x="2537710" y="0"/>
                </a:lnTo>
                <a:lnTo>
                  <a:pt x="2537710" y="1919432"/>
                </a:lnTo>
                <a:lnTo>
                  <a:pt x="0" y="191943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pt-BR"/>
          </a:p>
        </p:txBody>
      </p:sp>
      <p:grpSp>
        <p:nvGrpSpPr>
          <p:cNvPr id="34" name="Agrupar 33">
            <a:extLst>
              <a:ext uri="{FF2B5EF4-FFF2-40B4-BE49-F238E27FC236}">
                <a16:creationId xmlns:a16="http://schemas.microsoft.com/office/drawing/2014/main" id="{FAF6B481-F287-64C0-EB25-A14D1AE24E6A}"/>
              </a:ext>
            </a:extLst>
          </p:cNvPr>
          <p:cNvGrpSpPr/>
          <p:nvPr/>
        </p:nvGrpSpPr>
        <p:grpSpPr>
          <a:xfrm>
            <a:off x="1530862" y="3586161"/>
            <a:ext cx="1160205" cy="848005"/>
            <a:chOff x="975920" y="3517816"/>
            <a:chExt cx="1160205" cy="848005"/>
          </a:xfrm>
        </p:grpSpPr>
        <p:sp>
          <p:nvSpPr>
            <p:cNvPr id="20" name="Google Shape;386;p31">
              <a:extLst>
                <a:ext uri="{FF2B5EF4-FFF2-40B4-BE49-F238E27FC236}">
                  <a16:creationId xmlns:a16="http://schemas.microsoft.com/office/drawing/2014/main" id="{060A67C2-4F1F-7B5C-21EB-DD75EAE13D49}"/>
                </a:ext>
              </a:extLst>
            </p:cNvPr>
            <p:cNvSpPr/>
            <p:nvPr/>
          </p:nvSpPr>
          <p:spPr>
            <a:xfrm>
              <a:off x="975920" y="3517816"/>
              <a:ext cx="1160205" cy="848005"/>
            </a:xfrm>
            <a:custGeom>
              <a:avLst/>
              <a:gdLst/>
              <a:ahLst/>
              <a:cxnLst/>
              <a:rect l="l" t="t" r="r" b="b"/>
              <a:pathLst>
                <a:path w="2715292" h="1984632" extrusionOk="0">
                  <a:moveTo>
                    <a:pt x="0" y="0"/>
                  </a:moveTo>
                  <a:lnTo>
                    <a:pt x="2715292" y="0"/>
                  </a:lnTo>
                  <a:lnTo>
                    <a:pt x="2715292" y="1984631"/>
                  </a:lnTo>
                  <a:lnTo>
                    <a:pt x="0" y="198463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10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21" name="CaixaDeTexto 20">
              <a:extLst>
                <a:ext uri="{FF2B5EF4-FFF2-40B4-BE49-F238E27FC236}">
                  <a16:creationId xmlns:a16="http://schemas.microsoft.com/office/drawing/2014/main" id="{94BFD449-2E4B-9D43-0D4B-32202A5BB129}"/>
                </a:ext>
              </a:extLst>
            </p:cNvPr>
            <p:cNvSpPr txBox="1"/>
            <p:nvPr/>
          </p:nvSpPr>
          <p:spPr>
            <a:xfrm>
              <a:off x="1325789" y="3818023"/>
              <a:ext cx="46046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b="1" dirty="0">
                  <a:solidFill>
                    <a:schemeClr val="tx1"/>
                  </a:solidFill>
                  <a:latin typeface="Söhne"/>
                </a:rPr>
                <a:t>Fila</a:t>
              </a:r>
              <a:endParaRPr lang="pt-BR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8" name="Agrupar 27">
            <a:extLst>
              <a:ext uri="{FF2B5EF4-FFF2-40B4-BE49-F238E27FC236}">
                <a16:creationId xmlns:a16="http://schemas.microsoft.com/office/drawing/2014/main" id="{7B498562-4F19-55E5-312A-2EE1C8693759}"/>
              </a:ext>
            </a:extLst>
          </p:cNvPr>
          <p:cNvGrpSpPr/>
          <p:nvPr/>
        </p:nvGrpSpPr>
        <p:grpSpPr>
          <a:xfrm>
            <a:off x="3839991" y="3651430"/>
            <a:ext cx="991514" cy="724707"/>
            <a:chOff x="2718878" y="3496705"/>
            <a:chExt cx="1160205" cy="848005"/>
          </a:xfrm>
        </p:grpSpPr>
        <p:sp>
          <p:nvSpPr>
            <p:cNvPr id="22" name="Google Shape;386;p31">
              <a:extLst>
                <a:ext uri="{FF2B5EF4-FFF2-40B4-BE49-F238E27FC236}">
                  <a16:creationId xmlns:a16="http://schemas.microsoft.com/office/drawing/2014/main" id="{1F68747B-F2AA-E7D2-8545-7B89C379D90A}"/>
                </a:ext>
              </a:extLst>
            </p:cNvPr>
            <p:cNvSpPr/>
            <p:nvPr/>
          </p:nvSpPr>
          <p:spPr>
            <a:xfrm>
              <a:off x="2718878" y="3496705"/>
              <a:ext cx="1160205" cy="848005"/>
            </a:xfrm>
            <a:custGeom>
              <a:avLst/>
              <a:gdLst/>
              <a:ahLst/>
              <a:cxnLst/>
              <a:rect l="l" t="t" r="r" b="b"/>
              <a:pathLst>
                <a:path w="2715292" h="1984632" extrusionOk="0">
                  <a:moveTo>
                    <a:pt x="0" y="0"/>
                  </a:moveTo>
                  <a:lnTo>
                    <a:pt x="2715292" y="0"/>
                  </a:lnTo>
                  <a:lnTo>
                    <a:pt x="2715292" y="1984631"/>
                  </a:lnTo>
                  <a:lnTo>
                    <a:pt x="0" y="198463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10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23" name="CaixaDeTexto 22">
              <a:extLst>
                <a:ext uri="{FF2B5EF4-FFF2-40B4-BE49-F238E27FC236}">
                  <a16:creationId xmlns:a16="http://schemas.microsoft.com/office/drawing/2014/main" id="{FD6D2543-E7BA-8EDD-B2AC-E3FE62D2FE20}"/>
                </a:ext>
              </a:extLst>
            </p:cNvPr>
            <p:cNvSpPr txBox="1"/>
            <p:nvPr/>
          </p:nvSpPr>
          <p:spPr>
            <a:xfrm>
              <a:off x="2815593" y="3788808"/>
              <a:ext cx="1001497" cy="30611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100" b="1" dirty="0">
                  <a:solidFill>
                    <a:schemeClr val="tx1"/>
                  </a:solidFill>
                  <a:latin typeface="Söhne"/>
                </a:rPr>
                <a:t>Executores</a:t>
              </a:r>
              <a:endParaRPr lang="pt-BR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7" name="Agrupar 26">
            <a:extLst>
              <a:ext uri="{FF2B5EF4-FFF2-40B4-BE49-F238E27FC236}">
                <a16:creationId xmlns:a16="http://schemas.microsoft.com/office/drawing/2014/main" id="{ABD8A24F-90D9-1C1A-0AA0-152EADC05BFC}"/>
              </a:ext>
            </a:extLst>
          </p:cNvPr>
          <p:cNvGrpSpPr/>
          <p:nvPr/>
        </p:nvGrpSpPr>
        <p:grpSpPr>
          <a:xfrm>
            <a:off x="3732436" y="2068837"/>
            <a:ext cx="1160205" cy="848005"/>
            <a:chOff x="2335569" y="2384895"/>
            <a:chExt cx="1160205" cy="848005"/>
          </a:xfrm>
        </p:grpSpPr>
        <p:sp>
          <p:nvSpPr>
            <p:cNvPr id="24" name="Google Shape;386;p31">
              <a:extLst>
                <a:ext uri="{FF2B5EF4-FFF2-40B4-BE49-F238E27FC236}">
                  <a16:creationId xmlns:a16="http://schemas.microsoft.com/office/drawing/2014/main" id="{8506C4C9-5B59-1E34-572B-A013E913E36C}"/>
                </a:ext>
              </a:extLst>
            </p:cNvPr>
            <p:cNvSpPr/>
            <p:nvPr/>
          </p:nvSpPr>
          <p:spPr>
            <a:xfrm>
              <a:off x="2335569" y="2384895"/>
              <a:ext cx="1160205" cy="848005"/>
            </a:xfrm>
            <a:custGeom>
              <a:avLst/>
              <a:gdLst/>
              <a:ahLst/>
              <a:cxnLst/>
              <a:rect l="l" t="t" r="r" b="b"/>
              <a:pathLst>
                <a:path w="2715292" h="1984632" extrusionOk="0">
                  <a:moveTo>
                    <a:pt x="0" y="0"/>
                  </a:moveTo>
                  <a:lnTo>
                    <a:pt x="2715292" y="0"/>
                  </a:lnTo>
                  <a:lnTo>
                    <a:pt x="2715292" y="1984631"/>
                  </a:lnTo>
                  <a:lnTo>
                    <a:pt x="0" y="198463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10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7" name="CaixaDeTexto 6">
              <a:extLst>
                <a:ext uri="{FF2B5EF4-FFF2-40B4-BE49-F238E27FC236}">
                  <a16:creationId xmlns:a16="http://schemas.microsoft.com/office/drawing/2014/main" id="{6802DC16-57C7-5266-05CA-F589870F36F8}"/>
                </a:ext>
              </a:extLst>
            </p:cNvPr>
            <p:cNvSpPr txBox="1"/>
            <p:nvPr/>
          </p:nvSpPr>
          <p:spPr>
            <a:xfrm>
              <a:off x="2416235" y="2698218"/>
              <a:ext cx="104529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b="1" dirty="0">
                  <a:solidFill>
                    <a:schemeClr val="tx1"/>
                  </a:solidFill>
                  <a:latin typeface="Söhne"/>
                </a:rPr>
                <a:t>Metadados</a:t>
              </a:r>
              <a:endParaRPr lang="pt-BR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6" name="Agrupar 25">
            <a:extLst>
              <a:ext uri="{FF2B5EF4-FFF2-40B4-BE49-F238E27FC236}">
                <a16:creationId xmlns:a16="http://schemas.microsoft.com/office/drawing/2014/main" id="{42A9F85F-9566-43B9-85BB-F42EF6CA2766}"/>
              </a:ext>
            </a:extLst>
          </p:cNvPr>
          <p:cNvGrpSpPr/>
          <p:nvPr/>
        </p:nvGrpSpPr>
        <p:grpSpPr>
          <a:xfrm>
            <a:off x="1519651" y="2057526"/>
            <a:ext cx="1160205" cy="848005"/>
            <a:chOff x="3003095" y="2590540"/>
            <a:chExt cx="1160205" cy="848005"/>
          </a:xfrm>
        </p:grpSpPr>
        <p:sp>
          <p:nvSpPr>
            <p:cNvPr id="25" name="Google Shape;386;p31">
              <a:extLst>
                <a:ext uri="{FF2B5EF4-FFF2-40B4-BE49-F238E27FC236}">
                  <a16:creationId xmlns:a16="http://schemas.microsoft.com/office/drawing/2014/main" id="{51E49903-091C-5BD8-CEE5-C5E09178A7F4}"/>
                </a:ext>
              </a:extLst>
            </p:cNvPr>
            <p:cNvSpPr/>
            <p:nvPr/>
          </p:nvSpPr>
          <p:spPr>
            <a:xfrm>
              <a:off x="3003095" y="2590540"/>
              <a:ext cx="1160205" cy="848005"/>
            </a:xfrm>
            <a:custGeom>
              <a:avLst/>
              <a:gdLst/>
              <a:ahLst/>
              <a:cxnLst/>
              <a:rect l="l" t="t" r="r" b="b"/>
              <a:pathLst>
                <a:path w="2715292" h="1984632" extrusionOk="0">
                  <a:moveTo>
                    <a:pt x="0" y="0"/>
                  </a:moveTo>
                  <a:lnTo>
                    <a:pt x="2715292" y="0"/>
                  </a:lnTo>
                  <a:lnTo>
                    <a:pt x="2715292" y="1984631"/>
                  </a:lnTo>
                  <a:lnTo>
                    <a:pt x="0" y="198463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10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8" name="CaixaDeTexto 17">
              <a:extLst>
                <a:ext uri="{FF2B5EF4-FFF2-40B4-BE49-F238E27FC236}">
                  <a16:creationId xmlns:a16="http://schemas.microsoft.com/office/drawing/2014/main" id="{05F89AB0-7249-C874-4584-6D3E2721DB44}"/>
                </a:ext>
              </a:extLst>
            </p:cNvPr>
            <p:cNvSpPr txBox="1"/>
            <p:nvPr/>
          </p:nvSpPr>
          <p:spPr>
            <a:xfrm>
              <a:off x="3116608" y="2896121"/>
              <a:ext cx="945094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b="1" dirty="0">
                  <a:solidFill>
                    <a:schemeClr val="tx1"/>
                  </a:solidFill>
                  <a:latin typeface="Söhne"/>
                </a:rPr>
                <a:t>Scheduler</a:t>
              </a:r>
              <a:endParaRPr lang="pt-BR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32" name="Retângulo: Cantos Arredondados 31">
            <a:extLst>
              <a:ext uri="{FF2B5EF4-FFF2-40B4-BE49-F238E27FC236}">
                <a16:creationId xmlns:a16="http://schemas.microsoft.com/office/drawing/2014/main" id="{C11CA1CF-13CD-DE52-76C7-E6760540BF9C}"/>
              </a:ext>
            </a:extLst>
          </p:cNvPr>
          <p:cNvSpPr/>
          <p:nvPr/>
        </p:nvSpPr>
        <p:spPr>
          <a:xfrm>
            <a:off x="6123006" y="2051891"/>
            <a:ext cx="1206500" cy="615950"/>
          </a:xfrm>
          <a:prstGeom prst="roundRect">
            <a:avLst/>
          </a:prstGeom>
          <a:solidFill>
            <a:srgbClr val="F6F5F4"/>
          </a:solidFill>
          <a:ln w="6350">
            <a:solidFill>
              <a:schemeClr val="accent4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D81A47DE-93E4-2A3D-EC4C-436A24CD7805}"/>
              </a:ext>
            </a:extLst>
          </p:cNvPr>
          <p:cNvSpPr txBox="1"/>
          <p:nvPr/>
        </p:nvSpPr>
        <p:spPr>
          <a:xfrm>
            <a:off x="6342876" y="2205977"/>
            <a:ext cx="7667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>
                <a:solidFill>
                  <a:schemeClr val="tx1"/>
                </a:solidFill>
                <a:latin typeface="Söhne"/>
              </a:rPr>
              <a:t>WEB UI</a:t>
            </a:r>
            <a:endParaRPr lang="pt-BR" b="1" dirty="0">
              <a:solidFill>
                <a:schemeClr val="tx1"/>
              </a:solidFill>
            </a:endParaRPr>
          </a:p>
        </p:txBody>
      </p:sp>
      <p:cxnSp>
        <p:nvCxnSpPr>
          <p:cNvPr id="36" name="Conector de Seta Reta 35">
            <a:extLst>
              <a:ext uri="{FF2B5EF4-FFF2-40B4-BE49-F238E27FC236}">
                <a16:creationId xmlns:a16="http://schemas.microsoft.com/office/drawing/2014/main" id="{77ECF7AF-FD05-2754-EAC7-7FE9D8393FCA}"/>
              </a:ext>
            </a:extLst>
          </p:cNvPr>
          <p:cNvCxnSpPr/>
          <p:nvPr/>
        </p:nvCxnSpPr>
        <p:spPr>
          <a:xfrm flipV="1">
            <a:off x="4350585" y="2959102"/>
            <a:ext cx="0" cy="673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ector de Seta Reta 41">
            <a:extLst>
              <a:ext uri="{FF2B5EF4-FFF2-40B4-BE49-F238E27FC236}">
                <a16:creationId xmlns:a16="http://schemas.microsoft.com/office/drawing/2014/main" id="{D994095E-201B-C482-639B-846FE14D6EB0}"/>
              </a:ext>
            </a:extLst>
          </p:cNvPr>
          <p:cNvCxnSpPr/>
          <p:nvPr/>
        </p:nvCxnSpPr>
        <p:spPr>
          <a:xfrm>
            <a:off x="2743200" y="2457452"/>
            <a:ext cx="946434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ector de Seta Reta 42">
            <a:extLst>
              <a:ext uri="{FF2B5EF4-FFF2-40B4-BE49-F238E27FC236}">
                <a16:creationId xmlns:a16="http://schemas.microsoft.com/office/drawing/2014/main" id="{C39F7C55-5ED7-7F19-A7E4-C6C8300A8695}"/>
              </a:ext>
            </a:extLst>
          </p:cNvPr>
          <p:cNvCxnSpPr/>
          <p:nvPr/>
        </p:nvCxnSpPr>
        <p:spPr>
          <a:xfrm>
            <a:off x="4986071" y="2457452"/>
            <a:ext cx="946434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ector de Seta Reta 43">
            <a:extLst>
              <a:ext uri="{FF2B5EF4-FFF2-40B4-BE49-F238E27FC236}">
                <a16:creationId xmlns:a16="http://schemas.microsoft.com/office/drawing/2014/main" id="{C4A47C81-5F64-D3E3-815F-B13C880713E6}"/>
              </a:ext>
            </a:extLst>
          </p:cNvPr>
          <p:cNvCxnSpPr>
            <a:cxnSpLocks/>
          </p:cNvCxnSpPr>
          <p:nvPr/>
        </p:nvCxnSpPr>
        <p:spPr>
          <a:xfrm>
            <a:off x="2110964" y="2966868"/>
            <a:ext cx="0" cy="6653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ector de Seta Reta 46">
            <a:extLst>
              <a:ext uri="{FF2B5EF4-FFF2-40B4-BE49-F238E27FC236}">
                <a16:creationId xmlns:a16="http://schemas.microsoft.com/office/drawing/2014/main" id="{F09B27BF-87EB-6539-D286-242F906CCB46}"/>
              </a:ext>
            </a:extLst>
          </p:cNvPr>
          <p:cNvCxnSpPr>
            <a:cxnSpLocks/>
          </p:cNvCxnSpPr>
          <p:nvPr/>
        </p:nvCxnSpPr>
        <p:spPr>
          <a:xfrm>
            <a:off x="2578258" y="2966868"/>
            <a:ext cx="1154178" cy="8870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ector de Seta Reta 49">
            <a:extLst>
              <a:ext uri="{FF2B5EF4-FFF2-40B4-BE49-F238E27FC236}">
                <a16:creationId xmlns:a16="http://schemas.microsoft.com/office/drawing/2014/main" id="{0BDE1C52-FBF5-F460-CF43-6F859C59FFDD}"/>
              </a:ext>
            </a:extLst>
          </p:cNvPr>
          <p:cNvCxnSpPr>
            <a:cxnSpLocks/>
          </p:cNvCxnSpPr>
          <p:nvPr/>
        </p:nvCxnSpPr>
        <p:spPr>
          <a:xfrm>
            <a:off x="2743200" y="4000985"/>
            <a:ext cx="9892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" name="Picture 9">
            <a:extLst>
              <a:ext uri="{FF2B5EF4-FFF2-40B4-BE49-F238E27FC236}">
                <a16:creationId xmlns:a16="http://schemas.microsoft.com/office/drawing/2014/main" id="{1DE2403C-CF53-D7BD-6552-3A48DEAA0B53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1220929" y="2397972"/>
            <a:ext cx="220349" cy="217044"/>
          </a:xfrm>
          <a:prstGeom prst="rect">
            <a:avLst/>
          </a:prstGeom>
        </p:spPr>
      </p:pic>
      <p:pic>
        <p:nvPicPr>
          <p:cNvPr id="56" name="Picture 31">
            <a:extLst>
              <a:ext uri="{FF2B5EF4-FFF2-40B4-BE49-F238E27FC236}">
                <a16:creationId xmlns:a16="http://schemas.microsoft.com/office/drawing/2014/main" id="{76425FF0-30C7-B34B-7904-6F7797ED90A5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4140440" y="1736150"/>
            <a:ext cx="325288" cy="317156"/>
          </a:xfrm>
          <a:prstGeom prst="rect">
            <a:avLst/>
          </a:prstGeom>
        </p:spPr>
      </p:pic>
      <p:pic>
        <p:nvPicPr>
          <p:cNvPr id="57" name="Picture 25">
            <a:extLst>
              <a:ext uri="{FF2B5EF4-FFF2-40B4-BE49-F238E27FC236}">
                <a16:creationId xmlns:a16="http://schemas.microsoft.com/office/drawing/2014/main" id="{349D1522-63BA-E819-C997-907767BF958C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>
          <a:xfrm>
            <a:off x="1007554" y="3876461"/>
            <a:ext cx="413037" cy="313908"/>
          </a:xfrm>
          <a:prstGeom prst="rect">
            <a:avLst/>
          </a:prstGeom>
        </p:spPr>
      </p:pic>
      <p:sp>
        <p:nvSpPr>
          <p:cNvPr id="59" name="Google Shape;79;p13">
            <a:extLst>
              <a:ext uri="{FF2B5EF4-FFF2-40B4-BE49-F238E27FC236}">
                <a16:creationId xmlns:a16="http://schemas.microsoft.com/office/drawing/2014/main" id="{3B938272-CA4E-DEB6-1D09-3FAE451C13E5}"/>
              </a:ext>
            </a:extLst>
          </p:cNvPr>
          <p:cNvSpPr txBox="1">
            <a:spLocks/>
          </p:cNvSpPr>
          <p:nvPr/>
        </p:nvSpPr>
        <p:spPr>
          <a:xfrm>
            <a:off x="8040168" y="4424235"/>
            <a:ext cx="618783" cy="6585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00000000-1234-1234-1234-123412341234}" type="slidenum">
              <a:rPr lang="en" sz="2800" b="1" smtClean="0">
                <a:solidFill>
                  <a:schemeClr val="accent2">
                    <a:lumMod val="75000"/>
                  </a:schemeClr>
                </a:solidFill>
              </a:rPr>
              <a:pPr algn="r"/>
              <a:t>12</a:t>
            </a:fld>
            <a:endParaRPr lang="en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16839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>
          <a:extLst>
            <a:ext uri="{FF2B5EF4-FFF2-40B4-BE49-F238E27FC236}">
              <a16:creationId xmlns:a16="http://schemas.microsoft.com/office/drawing/2014/main" id="{DB663F6A-57F5-565C-3A6B-C82C00BB57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86;p13">
            <a:extLst>
              <a:ext uri="{FF2B5EF4-FFF2-40B4-BE49-F238E27FC236}">
                <a16:creationId xmlns:a16="http://schemas.microsoft.com/office/drawing/2014/main" id="{90F4F719-5EC8-7063-860A-D809124862AB}"/>
              </a:ext>
            </a:extLst>
          </p:cNvPr>
          <p:cNvPicPr preferRelativeResize="0"/>
          <p:nvPr/>
        </p:nvPicPr>
        <p:blipFill>
          <a:blip r:embed="rId3">
            <a:alphaModFix amt="45000"/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631642" y="-96327"/>
            <a:ext cx="1512358" cy="2209799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90;p13">
            <a:extLst>
              <a:ext uri="{FF2B5EF4-FFF2-40B4-BE49-F238E27FC236}">
                <a16:creationId xmlns:a16="http://schemas.microsoft.com/office/drawing/2014/main" id="{EC202406-E54A-F76A-4A13-C886E96DD9CC}"/>
              </a:ext>
            </a:extLst>
          </p:cNvPr>
          <p:cNvSpPr/>
          <p:nvPr/>
        </p:nvSpPr>
        <p:spPr>
          <a:xfrm rot="16200000">
            <a:off x="4743343" y="-549490"/>
            <a:ext cx="1402341" cy="1466898"/>
          </a:xfrm>
          <a:custGeom>
            <a:avLst/>
            <a:gdLst/>
            <a:ahLst/>
            <a:cxnLst/>
            <a:rect l="l" t="t" r="r" b="b"/>
            <a:pathLst>
              <a:path w="8170623" h="8096345" extrusionOk="0">
                <a:moveTo>
                  <a:pt x="0" y="0"/>
                </a:moveTo>
                <a:lnTo>
                  <a:pt x="8170623" y="0"/>
                </a:lnTo>
                <a:lnTo>
                  <a:pt x="8170623" y="8096344"/>
                </a:lnTo>
                <a:lnTo>
                  <a:pt x="0" y="80963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  <a:alphaModFix amt="37000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pt-BR"/>
          </a:p>
        </p:txBody>
      </p: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39BB76C6-D769-AA6A-234A-E560942E4635}"/>
              </a:ext>
            </a:extLst>
          </p:cNvPr>
          <p:cNvGrpSpPr/>
          <p:nvPr/>
        </p:nvGrpSpPr>
        <p:grpSpPr>
          <a:xfrm>
            <a:off x="7429960" y="3337105"/>
            <a:ext cx="2875575" cy="2059963"/>
            <a:chOff x="5972046" y="2694295"/>
            <a:chExt cx="2875575" cy="2059963"/>
          </a:xfrm>
        </p:grpSpPr>
        <p:pic>
          <p:nvPicPr>
            <p:cNvPr id="13" name="Google Shape;111;p15">
              <a:extLst>
                <a:ext uri="{FF2B5EF4-FFF2-40B4-BE49-F238E27FC236}">
                  <a16:creationId xmlns:a16="http://schemas.microsoft.com/office/drawing/2014/main" id="{4C3C057B-BF5D-4070-84B1-CE99F138651F}"/>
                </a:ext>
              </a:extLst>
            </p:cNvPr>
            <p:cNvPicPr preferRelativeResize="0"/>
            <p:nvPr/>
          </p:nvPicPr>
          <p:blipFill>
            <a:blip r:embed="rId5">
              <a:alphaModFix amt="93000"/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5500"/>
                      </a14:imgEffect>
                      <a14:imgEffect>
                        <a14:saturation sat="52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891646" y="2694295"/>
              <a:ext cx="1955975" cy="14313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" name="Google Shape;111;p15">
              <a:extLst>
                <a:ext uri="{FF2B5EF4-FFF2-40B4-BE49-F238E27FC236}">
                  <a16:creationId xmlns:a16="http://schemas.microsoft.com/office/drawing/2014/main" id="{35DF0FC9-595D-BBC4-84EB-92C361A70263}"/>
                </a:ext>
              </a:extLst>
            </p:cNvPr>
            <p:cNvPicPr preferRelativeResize="0"/>
            <p:nvPr/>
          </p:nvPicPr>
          <p:blipFill>
            <a:blip r:embed="rId5">
              <a:alphaModFix amt="93000"/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5500"/>
                      </a14:imgEffect>
                      <a14:imgEffect>
                        <a14:saturation sat="52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431846" y="3008620"/>
              <a:ext cx="1955975" cy="14313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" name="Google Shape;111;p15">
              <a:extLst>
                <a:ext uri="{FF2B5EF4-FFF2-40B4-BE49-F238E27FC236}">
                  <a16:creationId xmlns:a16="http://schemas.microsoft.com/office/drawing/2014/main" id="{3CAA57C8-33B4-05B7-AB57-66E3A864F866}"/>
                </a:ext>
              </a:extLst>
            </p:cNvPr>
            <p:cNvPicPr preferRelativeResize="0"/>
            <p:nvPr/>
          </p:nvPicPr>
          <p:blipFill>
            <a:blip r:embed="rId5">
              <a:alphaModFix amt="93000"/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5500"/>
                      </a14:imgEffect>
                      <a14:imgEffect>
                        <a14:saturation sat="52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972046" y="3322945"/>
              <a:ext cx="1955975" cy="143131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7" name="Google Shape;115;p15">
            <a:extLst>
              <a:ext uri="{FF2B5EF4-FFF2-40B4-BE49-F238E27FC236}">
                <a16:creationId xmlns:a16="http://schemas.microsoft.com/office/drawing/2014/main" id="{BF02FD63-9C91-01A1-F517-B8FE8660CE93}"/>
              </a:ext>
            </a:extLst>
          </p:cNvPr>
          <p:cNvSpPr/>
          <p:nvPr/>
        </p:nvSpPr>
        <p:spPr>
          <a:xfrm>
            <a:off x="8493141" y="4754229"/>
            <a:ext cx="204671" cy="287033"/>
          </a:xfrm>
          <a:custGeom>
            <a:avLst/>
            <a:gdLst/>
            <a:ahLst/>
            <a:cxnLst/>
            <a:rect l="l" t="t" r="r" b="b"/>
            <a:pathLst>
              <a:path w="1138596" h="1815153" extrusionOk="0">
                <a:moveTo>
                  <a:pt x="0" y="0"/>
                </a:moveTo>
                <a:lnTo>
                  <a:pt x="1138597" y="0"/>
                </a:lnTo>
                <a:lnTo>
                  <a:pt x="1138597" y="1815154"/>
                </a:lnTo>
                <a:lnTo>
                  <a:pt x="0" y="181515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duotone>
                <a:schemeClr val="accent1">
                  <a:shade val="45000"/>
                  <a:satMod val="135000"/>
                </a:schemeClr>
                <a:prstClr val="white"/>
              </a:duotone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495DF19E-A6EE-C2AD-14FA-F6D5314CFCD4}"/>
              </a:ext>
            </a:extLst>
          </p:cNvPr>
          <p:cNvSpPr txBox="1"/>
          <p:nvPr/>
        </p:nvSpPr>
        <p:spPr>
          <a:xfrm>
            <a:off x="1308669" y="991145"/>
            <a:ext cx="53080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chemeClr val="accent2">
                    <a:lumMod val="7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DEMONSTRAÇÃO</a:t>
            </a:r>
            <a:endParaRPr lang="pt-BR" b="1" dirty="0">
              <a:solidFill>
                <a:schemeClr val="accent2">
                  <a:lumMod val="75000"/>
                </a:schemeClr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366B6C85-FF74-CC9C-2155-ECD6E67EF379}"/>
              </a:ext>
            </a:extLst>
          </p:cNvPr>
          <p:cNvSpPr txBox="1"/>
          <p:nvPr/>
        </p:nvSpPr>
        <p:spPr>
          <a:xfrm>
            <a:off x="1308669" y="1449873"/>
            <a:ext cx="4787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800" b="1" dirty="0">
                <a:solidFill>
                  <a:schemeClr val="accent1">
                    <a:lumMod val="7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INSTALAÇÃO E PREPARAÇÃO</a:t>
            </a:r>
            <a:endParaRPr lang="pt-BR" sz="1100" b="1" dirty="0">
              <a:solidFill>
                <a:schemeClr val="accent1">
                  <a:lumMod val="75000"/>
                </a:schemeClr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pic>
        <p:nvPicPr>
          <p:cNvPr id="9" name="Google Shape;84;p13">
            <a:extLst>
              <a:ext uri="{FF2B5EF4-FFF2-40B4-BE49-F238E27FC236}">
                <a16:creationId xmlns:a16="http://schemas.microsoft.com/office/drawing/2014/main" id="{4EB85C29-5C32-81D0-CCD9-1FED795DF9CB}"/>
              </a:ext>
            </a:extLst>
          </p:cNvPr>
          <p:cNvPicPr preferRelativeResize="0"/>
          <p:nvPr/>
        </p:nvPicPr>
        <p:blipFill>
          <a:blip r:embed="rId8">
            <a:duotone>
              <a:schemeClr val="accent1">
                <a:shade val="45000"/>
                <a:satMod val="135000"/>
              </a:schemeClr>
              <a:prstClr val="white"/>
            </a:duotone>
            <a:alphaModFix amt="33000"/>
          </a:blip>
          <a:stretch>
            <a:fillRect/>
          </a:stretch>
        </p:blipFill>
        <p:spPr>
          <a:xfrm rot="5400000">
            <a:off x="1254380" y="1884337"/>
            <a:ext cx="1123832" cy="6339549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79;p13">
            <a:extLst>
              <a:ext uri="{FF2B5EF4-FFF2-40B4-BE49-F238E27FC236}">
                <a16:creationId xmlns:a16="http://schemas.microsoft.com/office/drawing/2014/main" id="{E26ECB58-B143-A976-5384-3C636C57F3EE}"/>
              </a:ext>
            </a:extLst>
          </p:cNvPr>
          <p:cNvSpPr txBox="1">
            <a:spLocks/>
          </p:cNvSpPr>
          <p:nvPr/>
        </p:nvSpPr>
        <p:spPr>
          <a:xfrm>
            <a:off x="8040168" y="4424235"/>
            <a:ext cx="618783" cy="6585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00000000-1234-1234-1234-123412341234}" type="slidenum">
              <a:rPr lang="en" sz="2800" b="1" smtClean="0">
                <a:solidFill>
                  <a:schemeClr val="accent2">
                    <a:lumMod val="75000"/>
                  </a:schemeClr>
                </a:solidFill>
              </a:rPr>
              <a:pPr algn="r"/>
              <a:t>13</a:t>
            </a:fld>
            <a:endParaRPr lang="en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2050" name="Picture 2" descr="Docker o que é? Conheça o Docker na prática | MANDIC">
            <a:extLst>
              <a:ext uri="{FF2B5EF4-FFF2-40B4-BE49-F238E27FC236}">
                <a16:creationId xmlns:a16="http://schemas.microsoft.com/office/drawing/2014/main" id="{620179E2-82E5-DE87-F600-968F3048C5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8669" y="2591332"/>
            <a:ext cx="1168324" cy="966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Visual Studio Code - YouTube">
            <a:extLst>
              <a:ext uri="{FF2B5EF4-FFF2-40B4-BE49-F238E27FC236}">
                <a16:creationId xmlns:a16="http://schemas.microsoft.com/office/drawing/2014/main" id="{127AC220-7B29-C325-298F-C49E80822C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9971" y="2627051"/>
            <a:ext cx="895350" cy="895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Python (programming language) - Wikipedia">
            <a:extLst>
              <a:ext uri="{FF2B5EF4-FFF2-40B4-BE49-F238E27FC236}">
                <a16:creationId xmlns:a16="http://schemas.microsoft.com/office/drawing/2014/main" id="{C5F648AB-5617-2697-2AD9-585B8475E6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471" y="2759630"/>
            <a:ext cx="629671" cy="690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15B792D9-BB21-99BA-7A78-BD6AEB5DC32B}"/>
              </a:ext>
            </a:extLst>
          </p:cNvPr>
          <p:cNvSpPr txBox="1"/>
          <p:nvPr/>
        </p:nvSpPr>
        <p:spPr>
          <a:xfrm>
            <a:off x="1308669" y="2245179"/>
            <a:ext cx="2686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REQUISITOS: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F98CDC2A-F6A3-5BC0-2D1A-FF645B1ABE29}"/>
              </a:ext>
            </a:extLst>
          </p:cNvPr>
          <p:cNvSpPr txBox="1"/>
          <p:nvPr/>
        </p:nvSpPr>
        <p:spPr>
          <a:xfrm>
            <a:off x="1308668" y="3864190"/>
            <a:ext cx="35624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Versão do Airflow utilizada: </a:t>
            </a:r>
            <a:r>
              <a:rPr lang="pt-BR" b="1" dirty="0">
                <a:solidFill>
                  <a:srgbClr val="FF0000"/>
                </a:solidFill>
              </a:rPr>
              <a:t>2.8.1</a:t>
            </a:r>
          </a:p>
        </p:txBody>
      </p:sp>
    </p:spTree>
    <p:extLst>
      <p:ext uri="{BB962C8B-B14F-4D97-AF65-F5344CB8AC3E}">
        <p14:creationId xmlns:p14="http://schemas.microsoft.com/office/powerpoint/2010/main" val="15659681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>
          <a:extLst>
            <a:ext uri="{FF2B5EF4-FFF2-40B4-BE49-F238E27FC236}">
              <a16:creationId xmlns:a16="http://schemas.microsoft.com/office/drawing/2014/main" id="{3D773DB2-DB32-47F4-C02A-576D582806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86;p13">
            <a:extLst>
              <a:ext uri="{FF2B5EF4-FFF2-40B4-BE49-F238E27FC236}">
                <a16:creationId xmlns:a16="http://schemas.microsoft.com/office/drawing/2014/main" id="{5D0D821E-7C6D-1B04-DF1E-7C2815600586}"/>
              </a:ext>
            </a:extLst>
          </p:cNvPr>
          <p:cNvPicPr preferRelativeResize="0"/>
          <p:nvPr/>
        </p:nvPicPr>
        <p:blipFill>
          <a:blip r:embed="rId3">
            <a:alphaModFix amt="45000"/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631642" y="-96327"/>
            <a:ext cx="1512358" cy="2209799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90;p13">
            <a:extLst>
              <a:ext uri="{FF2B5EF4-FFF2-40B4-BE49-F238E27FC236}">
                <a16:creationId xmlns:a16="http://schemas.microsoft.com/office/drawing/2014/main" id="{9CBFF5EC-3144-5D61-B9BC-31DA22117362}"/>
              </a:ext>
            </a:extLst>
          </p:cNvPr>
          <p:cNvSpPr/>
          <p:nvPr/>
        </p:nvSpPr>
        <p:spPr>
          <a:xfrm rot="16200000">
            <a:off x="4743343" y="-549490"/>
            <a:ext cx="1402341" cy="1466898"/>
          </a:xfrm>
          <a:custGeom>
            <a:avLst/>
            <a:gdLst/>
            <a:ahLst/>
            <a:cxnLst/>
            <a:rect l="l" t="t" r="r" b="b"/>
            <a:pathLst>
              <a:path w="8170623" h="8096345" extrusionOk="0">
                <a:moveTo>
                  <a:pt x="0" y="0"/>
                </a:moveTo>
                <a:lnTo>
                  <a:pt x="8170623" y="0"/>
                </a:lnTo>
                <a:lnTo>
                  <a:pt x="8170623" y="8096344"/>
                </a:lnTo>
                <a:lnTo>
                  <a:pt x="0" y="80963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  <a:alphaModFix amt="37000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pt-BR"/>
          </a:p>
        </p:txBody>
      </p: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87069414-242E-FD5B-4545-AE751091165A}"/>
              </a:ext>
            </a:extLst>
          </p:cNvPr>
          <p:cNvGrpSpPr/>
          <p:nvPr/>
        </p:nvGrpSpPr>
        <p:grpSpPr>
          <a:xfrm>
            <a:off x="7429960" y="3337105"/>
            <a:ext cx="2875575" cy="2059963"/>
            <a:chOff x="5972046" y="2694295"/>
            <a:chExt cx="2875575" cy="2059963"/>
          </a:xfrm>
        </p:grpSpPr>
        <p:pic>
          <p:nvPicPr>
            <p:cNvPr id="13" name="Google Shape;111;p15">
              <a:extLst>
                <a:ext uri="{FF2B5EF4-FFF2-40B4-BE49-F238E27FC236}">
                  <a16:creationId xmlns:a16="http://schemas.microsoft.com/office/drawing/2014/main" id="{AFACB70B-7805-FDEE-8D91-883708D0BD72}"/>
                </a:ext>
              </a:extLst>
            </p:cNvPr>
            <p:cNvPicPr preferRelativeResize="0"/>
            <p:nvPr/>
          </p:nvPicPr>
          <p:blipFill>
            <a:blip r:embed="rId5">
              <a:alphaModFix amt="93000"/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5500"/>
                      </a14:imgEffect>
                      <a14:imgEffect>
                        <a14:saturation sat="52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891646" y="2694295"/>
              <a:ext cx="1955975" cy="14313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" name="Google Shape;111;p15">
              <a:extLst>
                <a:ext uri="{FF2B5EF4-FFF2-40B4-BE49-F238E27FC236}">
                  <a16:creationId xmlns:a16="http://schemas.microsoft.com/office/drawing/2014/main" id="{75C65B75-50E5-60C9-4294-1CF728B0C7D9}"/>
                </a:ext>
              </a:extLst>
            </p:cNvPr>
            <p:cNvPicPr preferRelativeResize="0"/>
            <p:nvPr/>
          </p:nvPicPr>
          <p:blipFill>
            <a:blip r:embed="rId5">
              <a:alphaModFix amt="93000"/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5500"/>
                      </a14:imgEffect>
                      <a14:imgEffect>
                        <a14:saturation sat="52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431846" y="3008620"/>
              <a:ext cx="1955975" cy="14313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" name="Google Shape;111;p15">
              <a:extLst>
                <a:ext uri="{FF2B5EF4-FFF2-40B4-BE49-F238E27FC236}">
                  <a16:creationId xmlns:a16="http://schemas.microsoft.com/office/drawing/2014/main" id="{58C089F3-C06C-9A4B-1750-CE5C9155CDE8}"/>
                </a:ext>
              </a:extLst>
            </p:cNvPr>
            <p:cNvPicPr preferRelativeResize="0"/>
            <p:nvPr/>
          </p:nvPicPr>
          <p:blipFill>
            <a:blip r:embed="rId5">
              <a:alphaModFix amt="93000"/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5500"/>
                      </a14:imgEffect>
                      <a14:imgEffect>
                        <a14:saturation sat="52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972046" y="3322945"/>
              <a:ext cx="1955975" cy="143131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7" name="Google Shape;115;p15">
            <a:extLst>
              <a:ext uri="{FF2B5EF4-FFF2-40B4-BE49-F238E27FC236}">
                <a16:creationId xmlns:a16="http://schemas.microsoft.com/office/drawing/2014/main" id="{EBE16E17-BDE3-5969-9B46-486D0F62A92E}"/>
              </a:ext>
            </a:extLst>
          </p:cNvPr>
          <p:cNvSpPr/>
          <p:nvPr/>
        </p:nvSpPr>
        <p:spPr>
          <a:xfrm>
            <a:off x="8493141" y="4754229"/>
            <a:ext cx="204671" cy="287033"/>
          </a:xfrm>
          <a:custGeom>
            <a:avLst/>
            <a:gdLst/>
            <a:ahLst/>
            <a:cxnLst/>
            <a:rect l="l" t="t" r="r" b="b"/>
            <a:pathLst>
              <a:path w="1138596" h="1815153" extrusionOk="0">
                <a:moveTo>
                  <a:pt x="0" y="0"/>
                </a:moveTo>
                <a:lnTo>
                  <a:pt x="1138597" y="0"/>
                </a:lnTo>
                <a:lnTo>
                  <a:pt x="1138597" y="1815154"/>
                </a:lnTo>
                <a:lnTo>
                  <a:pt x="0" y="181515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duotone>
                <a:schemeClr val="accent1">
                  <a:shade val="45000"/>
                  <a:satMod val="135000"/>
                </a:schemeClr>
                <a:prstClr val="white"/>
              </a:duotone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ED00BA6A-B6DC-DBB3-2AD3-9F98E550E273}"/>
              </a:ext>
            </a:extLst>
          </p:cNvPr>
          <p:cNvSpPr txBox="1"/>
          <p:nvPr/>
        </p:nvSpPr>
        <p:spPr>
          <a:xfrm>
            <a:off x="1308669" y="991145"/>
            <a:ext cx="53080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chemeClr val="accent2">
                    <a:lumMod val="7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DEMONSTRAÇÃO</a:t>
            </a:r>
            <a:endParaRPr lang="pt-BR" b="1" dirty="0">
              <a:solidFill>
                <a:schemeClr val="accent2">
                  <a:lumMod val="75000"/>
                </a:schemeClr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49AB57C0-54A2-192A-B0D8-61B0BDBE0D48}"/>
              </a:ext>
            </a:extLst>
          </p:cNvPr>
          <p:cNvSpPr txBox="1"/>
          <p:nvPr/>
        </p:nvSpPr>
        <p:spPr>
          <a:xfrm>
            <a:off x="1308669" y="1449873"/>
            <a:ext cx="4787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800" b="1" dirty="0">
                <a:solidFill>
                  <a:schemeClr val="accent1">
                    <a:lumMod val="7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INSTALAÇÃO E PREPARAÇÃO</a:t>
            </a:r>
            <a:endParaRPr lang="pt-BR" sz="1100" b="1" dirty="0">
              <a:solidFill>
                <a:schemeClr val="accent1">
                  <a:lumMod val="75000"/>
                </a:schemeClr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pic>
        <p:nvPicPr>
          <p:cNvPr id="9" name="Google Shape;84;p13">
            <a:extLst>
              <a:ext uri="{FF2B5EF4-FFF2-40B4-BE49-F238E27FC236}">
                <a16:creationId xmlns:a16="http://schemas.microsoft.com/office/drawing/2014/main" id="{4ED7E339-1D34-9702-C259-55BFCD023D55}"/>
              </a:ext>
            </a:extLst>
          </p:cNvPr>
          <p:cNvPicPr preferRelativeResize="0"/>
          <p:nvPr/>
        </p:nvPicPr>
        <p:blipFill>
          <a:blip r:embed="rId8">
            <a:duotone>
              <a:schemeClr val="accent1">
                <a:shade val="45000"/>
                <a:satMod val="135000"/>
              </a:schemeClr>
              <a:prstClr val="white"/>
            </a:duotone>
            <a:alphaModFix amt="33000"/>
          </a:blip>
          <a:stretch>
            <a:fillRect/>
          </a:stretch>
        </p:blipFill>
        <p:spPr>
          <a:xfrm rot="5400000">
            <a:off x="1254380" y="1884337"/>
            <a:ext cx="1123832" cy="6339549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79;p13">
            <a:extLst>
              <a:ext uri="{FF2B5EF4-FFF2-40B4-BE49-F238E27FC236}">
                <a16:creationId xmlns:a16="http://schemas.microsoft.com/office/drawing/2014/main" id="{12659EB9-3277-AEA9-1F80-ABA889D48FC9}"/>
              </a:ext>
            </a:extLst>
          </p:cNvPr>
          <p:cNvSpPr txBox="1">
            <a:spLocks/>
          </p:cNvSpPr>
          <p:nvPr/>
        </p:nvSpPr>
        <p:spPr>
          <a:xfrm>
            <a:off x="8040168" y="4424235"/>
            <a:ext cx="618783" cy="6585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00000000-1234-1234-1234-123412341234}" type="slidenum">
              <a:rPr lang="en" sz="2800" b="1" smtClean="0">
                <a:solidFill>
                  <a:schemeClr val="accent2">
                    <a:lumMod val="75000"/>
                  </a:schemeClr>
                </a:solidFill>
              </a:rPr>
              <a:pPr algn="r"/>
              <a:t>14</a:t>
            </a:fld>
            <a:endParaRPr lang="en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4E951B8D-4155-20F4-0245-806DC57CAEE9}"/>
              </a:ext>
            </a:extLst>
          </p:cNvPr>
          <p:cNvSpPr txBox="1"/>
          <p:nvPr/>
        </p:nvSpPr>
        <p:spPr>
          <a:xfrm>
            <a:off x="1411190" y="2246585"/>
            <a:ext cx="6322973" cy="261610"/>
          </a:xfrm>
          <a:prstGeom prst="rect">
            <a:avLst/>
          </a:prstGeom>
          <a:solidFill>
            <a:srgbClr val="333333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pt-BR" sz="1100" dirty="0" err="1">
                <a:solidFill>
                  <a:srgbClr val="00FFFF"/>
                </a:solidFill>
              </a:rPr>
              <a:t>curl</a:t>
            </a:r>
            <a:r>
              <a:rPr lang="pt-BR" sz="1100" dirty="0"/>
              <a:t> -</a:t>
            </a:r>
            <a:r>
              <a:rPr lang="pt-BR" sz="1100" dirty="0" err="1"/>
              <a:t>LfO</a:t>
            </a:r>
            <a:r>
              <a:rPr lang="pt-BR" sz="1100" dirty="0"/>
              <a:t> </a:t>
            </a:r>
            <a:r>
              <a:rPr lang="pt-BR" sz="1100" b="1" dirty="0">
                <a:solidFill>
                  <a:srgbClr val="FF6A47"/>
                </a:solidFill>
              </a:rPr>
              <a:t>'https://airflow.apache.org/docs/apache-</a:t>
            </a:r>
            <a:r>
              <a:rPr lang="pt-BR" sz="1100" b="1" dirty="0" err="1">
                <a:solidFill>
                  <a:srgbClr val="FF6A47"/>
                </a:solidFill>
              </a:rPr>
              <a:t>airflow</a:t>
            </a:r>
            <a:r>
              <a:rPr lang="pt-BR" sz="1100" b="1" dirty="0">
                <a:solidFill>
                  <a:srgbClr val="FF6A47"/>
                </a:solidFill>
              </a:rPr>
              <a:t>/2.8.1/</a:t>
            </a:r>
            <a:r>
              <a:rPr lang="pt-BR" sz="1100" b="1" dirty="0" err="1">
                <a:solidFill>
                  <a:srgbClr val="FF6A47"/>
                </a:solidFill>
              </a:rPr>
              <a:t>docker-compose.yaml</a:t>
            </a:r>
            <a:r>
              <a:rPr lang="pt-BR" sz="1100" b="1" dirty="0">
                <a:solidFill>
                  <a:srgbClr val="FF6A47"/>
                </a:solidFill>
              </a:rPr>
              <a:t>'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0EB7A754-8793-9460-CD5C-12B63DAE5E3F}"/>
              </a:ext>
            </a:extLst>
          </p:cNvPr>
          <p:cNvSpPr txBox="1"/>
          <p:nvPr/>
        </p:nvSpPr>
        <p:spPr>
          <a:xfrm>
            <a:off x="1411190" y="3072377"/>
            <a:ext cx="2823926" cy="261610"/>
          </a:xfrm>
          <a:prstGeom prst="rect">
            <a:avLst/>
          </a:prstGeom>
          <a:solidFill>
            <a:srgbClr val="333333"/>
          </a:solidFill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pt-BR" sz="1100" dirty="0" err="1"/>
              <a:t>docker-compose</a:t>
            </a:r>
            <a:r>
              <a:rPr lang="pt-BR" sz="1100" dirty="0"/>
              <a:t> </a:t>
            </a:r>
            <a:r>
              <a:rPr lang="pt-BR" sz="1100" dirty="0" err="1"/>
              <a:t>up</a:t>
            </a:r>
            <a:r>
              <a:rPr lang="pt-BR" sz="1100" dirty="0"/>
              <a:t> -d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B055D466-A210-7819-9E39-853ED96B7208}"/>
              </a:ext>
            </a:extLst>
          </p:cNvPr>
          <p:cNvSpPr txBox="1"/>
          <p:nvPr/>
        </p:nvSpPr>
        <p:spPr>
          <a:xfrm>
            <a:off x="1315939" y="1952318"/>
            <a:ext cx="70098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Obter o arquivo </a:t>
            </a:r>
            <a:r>
              <a:rPr lang="pt-BR" b="1" dirty="0" err="1"/>
              <a:t>docker-compose</a:t>
            </a:r>
            <a:r>
              <a:rPr lang="pt-BR" b="1" dirty="0"/>
              <a:t> para subir o container do </a:t>
            </a:r>
            <a:r>
              <a:rPr lang="pt-BR" b="1" dirty="0" err="1"/>
              <a:t>airflow</a:t>
            </a:r>
            <a:r>
              <a:rPr lang="pt-BR" b="1" dirty="0"/>
              <a:t>: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D187CA00-9544-7FD9-A080-D23609BBBDEF}"/>
              </a:ext>
            </a:extLst>
          </p:cNvPr>
          <p:cNvSpPr txBox="1"/>
          <p:nvPr/>
        </p:nvSpPr>
        <p:spPr>
          <a:xfrm>
            <a:off x="1308669" y="2750245"/>
            <a:ext cx="70098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Subir o container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C263CC84-821C-D5FE-05A2-9AB0A659D62D}"/>
              </a:ext>
            </a:extLst>
          </p:cNvPr>
          <p:cNvSpPr txBox="1"/>
          <p:nvPr/>
        </p:nvSpPr>
        <p:spPr>
          <a:xfrm>
            <a:off x="1339728" y="3596306"/>
            <a:ext cx="7009831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Em caso de erros: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b="1" dirty="0"/>
              <a:t>Verificar se algum serviço está usando a porta 8080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b="1" dirty="0"/>
              <a:t>Observar os logs do Docker do container web-server</a:t>
            </a:r>
          </a:p>
        </p:txBody>
      </p:sp>
    </p:spTree>
    <p:extLst>
      <p:ext uri="{BB962C8B-B14F-4D97-AF65-F5344CB8AC3E}">
        <p14:creationId xmlns:p14="http://schemas.microsoft.com/office/powerpoint/2010/main" val="40548984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544D3BEE-DA02-39C5-7F6D-62DDFABA098E}"/>
              </a:ext>
            </a:extLst>
          </p:cNvPr>
          <p:cNvSpPr/>
          <p:nvPr/>
        </p:nvSpPr>
        <p:spPr>
          <a:xfrm>
            <a:off x="0" y="0"/>
            <a:ext cx="671126" cy="5143500"/>
          </a:xfrm>
          <a:prstGeom prst="rect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4D62EE13-59AB-8962-2B4C-DC5547DF23AD}"/>
              </a:ext>
            </a:extLst>
          </p:cNvPr>
          <p:cNvSpPr/>
          <p:nvPr/>
        </p:nvSpPr>
        <p:spPr>
          <a:xfrm>
            <a:off x="8386376" y="0"/>
            <a:ext cx="757624" cy="5143500"/>
          </a:xfrm>
          <a:prstGeom prst="rect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28" name="Picture 4" descr="Special Issue: Live Coding - Sonic Writing">
            <a:extLst>
              <a:ext uri="{FF2B5EF4-FFF2-40B4-BE49-F238E27FC236}">
                <a16:creationId xmlns:a16="http://schemas.microsoft.com/office/drawing/2014/main" id="{C680FB9E-4ADE-4262-7BAF-7C5D13503A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5032" y="-49426"/>
            <a:ext cx="9249032" cy="5223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32870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>
          <a:extLst>
            <a:ext uri="{FF2B5EF4-FFF2-40B4-BE49-F238E27FC236}">
              <a16:creationId xmlns:a16="http://schemas.microsoft.com/office/drawing/2014/main" id="{60332981-181E-FE34-2984-7682732452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86;p13">
            <a:extLst>
              <a:ext uri="{FF2B5EF4-FFF2-40B4-BE49-F238E27FC236}">
                <a16:creationId xmlns:a16="http://schemas.microsoft.com/office/drawing/2014/main" id="{523F77CE-04AD-B1B1-AB7D-63AC522C24D9}"/>
              </a:ext>
            </a:extLst>
          </p:cNvPr>
          <p:cNvPicPr preferRelativeResize="0"/>
          <p:nvPr/>
        </p:nvPicPr>
        <p:blipFill>
          <a:blip r:embed="rId3">
            <a:alphaModFix amt="45000"/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631642" y="-96327"/>
            <a:ext cx="1512358" cy="2209799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90;p13">
            <a:extLst>
              <a:ext uri="{FF2B5EF4-FFF2-40B4-BE49-F238E27FC236}">
                <a16:creationId xmlns:a16="http://schemas.microsoft.com/office/drawing/2014/main" id="{45725C1F-026A-5AD7-B650-109512C83E04}"/>
              </a:ext>
            </a:extLst>
          </p:cNvPr>
          <p:cNvSpPr/>
          <p:nvPr/>
        </p:nvSpPr>
        <p:spPr>
          <a:xfrm rot="16200000">
            <a:off x="4743343" y="-549490"/>
            <a:ext cx="1402341" cy="1466898"/>
          </a:xfrm>
          <a:custGeom>
            <a:avLst/>
            <a:gdLst/>
            <a:ahLst/>
            <a:cxnLst/>
            <a:rect l="l" t="t" r="r" b="b"/>
            <a:pathLst>
              <a:path w="8170623" h="8096345" extrusionOk="0">
                <a:moveTo>
                  <a:pt x="0" y="0"/>
                </a:moveTo>
                <a:lnTo>
                  <a:pt x="8170623" y="0"/>
                </a:lnTo>
                <a:lnTo>
                  <a:pt x="8170623" y="8096344"/>
                </a:lnTo>
                <a:lnTo>
                  <a:pt x="0" y="80963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  <a:alphaModFix amt="37000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pt-BR"/>
          </a:p>
        </p:txBody>
      </p: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D15173A6-BB50-B078-9130-2C3056335F86}"/>
              </a:ext>
            </a:extLst>
          </p:cNvPr>
          <p:cNvGrpSpPr/>
          <p:nvPr/>
        </p:nvGrpSpPr>
        <p:grpSpPr>
          <a:xfrm>
            <a:off x="7429960" y="3337105"/>
            <a:ext cx="2875575" cy="2059963"/>
            <a:chOff x="5972046" y="2694295"/>
            <a:chExt cx="2875575" cy="2059963"/>
          </a:xfrm>
        </p:grpSpPr>
        <p:pic>
          <p:nvPicPr>
            <p:cNvPr id="13" name="Google Shape;111;p15">
              <a:extLst>
                <a:ext uri="{FF2B5EF4-FFF2-40B4-BE49-F238E27FC236}">
                  <a16:creationId xmlns:a16="http://schemas.microsoft.com/office/drawing/2014/main" id="{48E32FEC-58DC-AB07-171B-868F25B5A609}"/>
                </a:ext>
              </a:extLst>
            </p:cNvPr>
            <p:cNvPicPr preferRelativeResize="0"/>
            <p:nvPr/>
          </p:nvPicPr>
          <p:blipFill>
            <a:blip r:embed="rId5">
              <a:alphaModFix amt="93000"/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5500"/>
                      </a14:imgEffect>
                      <a14:imgEffect>
                        <a14:saturation sat="52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891646" y="2694295"/>
              <a:ext cx="1955975" cy="14313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" name="Google Shape;111;p15">
              <a:extLst>
                <a:ext uri="{FF2B5EF4-FFF2-40B4-BE49-F238E27FC236}">
                  <a16:creationId xmlns:a16="http://schemas.microsoft.com/office/drawing/2014/main" id="{38CD10F9-0819-3B49-57DE-5EB717F608B8}"/>
                </a:ext>
              </a:extLst>
            </p:cNvPr>
            <p:cNvPicPr preferRelativeResize="0"/>
            <p:nvPr/>
          </p:nvPicPr>
          <p:blipFill>
            <a:blip r:embed="rId5">
              <a:alphaModFix amt="93000"/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5500"/>
                      </a14:imgEffect>
                      <a14:imgEffect>
                        <a14:saturation sat="52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431846" y="3008620"/>
              <a:ext cx="1955975" cy="14313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" name="Google Shape;111;p15">
              <a:extLst>
                <a:ext uri="{FF2B5EF4-FFF2-40B4-BE49-F238E27FC236}">
                  <a16:creationId xmlns:a16="http://schemas.microsoft.com/office/drawing/2014/main" id="{19D345B5-30C0-409D-FB97-6814C5A7F830}"/>
                </a:ext>
              </a:extLst>
            </p:cNvPr>
            <p:cNvPicPr preferRelativeResize="0"/>
            <p:nvPr/>
          </p:nvPicPr>
          <p:blipFill>
            <a:blip r:embed="rId5">
              <a:alphaModFix amt="93000"/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5500"/>
                      </a14:imgEffect>
                      <a14:imgEffect>
                        <a14:saturation sat="52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972046" y="3322945"/>
              <a:ext cx="1955975" cy="143131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7" name="Google Shape;115;p15">
            <a:extLst>
              <a:ext uri="{FF2B5EF4-FFF2-40B4-BE49-F238E27FC236}">
                <a16:creationId xmlns:a16="http://schemas.microsoft.com/office/drawing/2014/main" id="{1DEC2F4B-B427-B53B-3852-5ED20F2361C7}"/>
              </a:ext>
            </a:extLst>
          </p:cNvPr>
          <p:cNvSpPr/>
          <p:nvPr/>
        </p:nvSpPr>
        <p:spPr>
          <a:xfrm>
            <a:off x="8493141" y="4754229"/>
            <a:ext cx="204671" cy="287033"/>
          </a:xfrm>
          <a:custGeom>
            <a:avLst/>
            <a:gdLst/>
            <a:ahLst/>
            <a:cxnLst/>
            <a:rect l="l" t="t" r="r" b="b"/>
            <a:pathLst>
              <a:path w="1138596" h="1815153" extrusionOk="0">
                <a:moveTo>
                  <a:pt x="0" y="0"/>
                </a:moveTo>
                <a:lnTo>
                  <a:pt x="1138597" y="0"/>
                </a:lnTo>
                <a:lnTo>
                  <a:pt x="1138597" y="1815154"/>
                </a:lnTo>
                <a:lnTo>
                  <a:pt x="0" y="181515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duotone>
                <a:schemeClr val="accent1">
                  <a:shade val="45000"/>
                  <a:satMod val="135000"/>
                </a:schemeClr>
                <a:prstClr val="white"/>
              </a:duotone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B8B27DD5-6367-8E25-1252-43800075F079}"/>
              </a:ext>
            </a:extLst>
          </p:cNvPr>
          <p:cNvSpPr txBox="1"/>
          <p:nvPr/>
        </p:nvSpPr>
        <p:spPr>
          <a:xfrm>
            <a:off x="1308669" y="991145"/>
            <a:ext cx="53080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chemeClr val="accent2">
                    <a:lumMod val="7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MERCADO</a:t>
            </a:r>
            <a:endParaRPr lang="pt-BR" b="1" dirty="0">
              <a:solidFill>
                <a:schemeClr val="accent2">
                  <a:lumMod val="75000"/>
                </a:schemeClr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FA85AC2-86ED-CEC9-B3E6-9AA540628293}"/>
              </a:ext>
            </a:extLst>
          </p:cNvPr>
          <p:cNvSpPr txBox="1"/>
          <p:nvPr/>
        </p:nvSpPr>
        <p:spPr>
          <a:xfrm>
            <a:off x="1308669" y="1449873"/>
            <a:ext cx="5615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800" b="1" dirty="0">
                <a:solidFill>
                  <a:schemeClr val="accent1">
                    <a:lumMod val="7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EMPRESAS QUE USAM, QUANTIDADE DE VAGAS...</a:t>
            </a:r>
            <a:endParaRPr lang="pt-BR" sz="1100" b="1" dirty="0">
              <a:solidFill>
                <a:schemeClr val="accent1">
                  <a:lumMod val="75000"/>
                </a:schemeClr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pic>
        <p:nvPicPr>
          <p:cNvPr id="9" name="Google Shape;84;p13">
            <a:extLst>
              <a:ext uri="{FF2B5EF4-FFF2-40B4-BE49-F238E27FC236}">
                <a16:creationId xmlns:a16="http://schemas.microsoft.com/office/drawing/2014/main" id="{7224300F-C5D4-F941-E23E-A27A557B4123}"/>
              </a:ext>
            </a:extLst>
          </p:cNvPr>
          <p:cNvPicPr preferRelativeResize="0"/>
          <p:nvPr/>
        </p:nvPicPr>
        <p:blipFill>
          <a:blip r:embed="rId8">
            <a:duotone>
              <a:schemeClr val="accent1">
                <a:shade val="45000"/>
                <a:satMod val="135000"/>
              </a:schemeClr>
              <a:prstClr val="white"/>
            </a:duotone>
            <a:alphaModFix amt="33000"/>
          </a:blip>
          <a:stretch>
            <a:fillRect/>
          </a:stretch>
        </p:blipFill>
        <p:spPr>
          <a:xfrm rot="5400000">
            <a:off x="1254380" y="1884337"/>
            <a:ext cx="1123832" cy="6339549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79;p13">
            <a:extLst>
              <a:ext uri="{FF2B5EF4-FFF2-40B4-BE49-F238E27FC236}">
                <a16:creationId xmlns:a16="http://schemas.microsoft.com/office/drawing/2014/main" id="{890A52B9-0C84-2423-1657-72323423B3EA}"/>
              </a:ext>
            </a:extLst>
          </p:cNvPr>
          <p:cNvSpPr txBox="1">
            <a:spLocks/>
          </p:cNvSpPr>
          <p:nvPr/>
        </p:nvSpPr>
        <p:spPr>
          <a:xfrm>
            <a:off x="8040168" y="4424235"/>
            <a:ext cx="618783" cy="6585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00000000-1234-1234-1234-123412341234}" type="slidenum">
              <a:rPr lang="en" sz="2800" b="1" smtClean="0">
                <a:solidFill>
                  <a:schemeClr val="accent2">
                    <a:lumMod val="75000"/>
                  </a:schemeClr>
                </a:solidFill>
              </a:rPr>
              <a:pPr algn="r"/>
              <a:t>16</a:t>
            </a:fld>
            <a:endParaRPr lang="en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23" name="Imagem 22">
            <a:extLst>
              <a:ext uri="{FF2B5EF4-FFF2-40B4-BE49-F238E27FC236}">
                <a16:creationId xmlns:a16="http://schemas.microsoft.com/office/drawing/2014/main" id="{335C4DE2-805F-95A7-D8F6-A9F52C71AFC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6562"/>
          <a:stretch/>
        </p:blipFill>
        <p:spPr>
          <a:xfrm>
            <a:off x="1261098" y="2029960"/>
            <a:ext cx="3191220" cy="991456"/>
          </a:xfrm>
          <a:prstGeom prst="rect">
            <a:avLst/>
          </a:prstGeom>
        </p:spPr>
      </p:pic>
      <p:sp>
        <p:nvSpPr>
          <p:cNvPr id="24" name="CaixaDeTexto 23">
            <a:extLst>
              <a:ext uri="{FF2B5EF4-FFF2-40B4-BE49-F238E27FC236}">
                <a16:creationId xmlns:a16="http://schemas.microsoft.com/office/drawing/2014/main" id="{6D13F8DA-5C18-E971-83A8-4C0188A934C0}"/>
              </a:ext>
            </a:extLst>
          </p:cNvPr>
          <p:cNvSpPr txBox="1"/>
          <p:nvPr/>
        </p:nvSpPr>
        <p:spPr>
          <a:xfrm>
            <a:off x="1308669" y="3497541"/>
            <a:ext cx="54578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1" dirty="0"/>
              <a:t>A ferramenta é requisito em boa parte das vagas de engenharia de dados</a:t>
            </a:r>
          </a:p>
        </p:txBody>
      </p:sp>
    </p:spTree>
    <p:extLst>
      <p:ext uri="{BB962C8B-B14F-4D97-AF65-F5344CB8AC3E}">
        <p14:creationId xmlns:p14="http://schemas.microsoft.com/office/powerpoint/2010/main" val="22631630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>
          <a:extLst>
            <a:ext uri="{FF2B5EF4-FFF2-40B4-BE49-F238E27FC236}">
              <a16:creationId xmlns:a16="http://schemas.microsoft.com/office/drawing/2014/main" id="{71307A04-003E-49C9-6358-221E17A5F2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86;p13">
            <a:extLst>
              <a:ext uri="{FF2B5EF4-FFF2-40B4-BE49-F238E27FC236}">
                <a16:creationId xmlns:a16="http://schemas.microsoft.com/office/drawing/2014/main" id="{8ABB8A59-F5E1-7CC1-244A-A05408F6A39F}"/>
              </a:ext>
            </a:extLst>
          </p:cNvPr>
          <p:cNvPicPr preferRelativeResize="0"/>
          <p:nvPr/>
        </p:nvPicPr>
        <p:blipFill>
          <a:blip r:embed="rId3">
            <a:alphaModFix amt="45000"/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631642" y="-96327"/>
            <a:ext cx="1512358" cy="2209799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90;p13">
            <a:extLst>
              <a:ext uri="{FF2B5EF4-FFF2-40B4-BE49-F238E27FC236}">
                <a16:creationId xmlns:a16="http://schemas.microsoft.com/office/drawing/2014/main" id="{F9AAD45D-6055-F9A3-362E-746D3C764B1C}"/>
              </a:ext>
            </a:extLst>
          </p:cNvPr>
          <p:cNvSpPr/>
          <p:nvPr/>
        </p:nvSpPr>
        <p:spPr>
          <a:xfrm rot="16200000">
            <a:off x="4743343" y="-549490"/>
            <a:ext cx="1402341" cy="1466898"/>
          </a:xfrm>
          <a:custGeom>
            <a:avLst/>
            <a:gdLst/>
            <a:ahLst/>
            <a:cxnLst/>
            <a:rect l="l" t="t" r="r" b="b"/>
            <a:pathLst>
              <a:path w="8170623" h="8096345" extrusionOk="0">
                <a:moveTo>
                  <a:pt x="0" y="0"/>
                </a:moveTo>
                <a:lnTo>
                  <a:pt x="8170623" y="0"/>
                </a:lnTo>
                <a:lnTo>
                  <a:pt x="8170623" y="8096344"/>
                </a:lnTo>
                <a:lnTo>
                  <a:pt x="0" y="80963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  <a:alphaModFix amt="37000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pt-BR"/>
          </a:p>
        </p:txBody>
      </p: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24AD1817-2C21-E790-A51D-2A0835CF0EC8}"/>
              </a:ext>
            </a:extLst>
          </p:cNvPr>
          <p:cNvGrpSpPr/>
          <p:nvPr/>
        </p:nvGrpSpPr>
        <p:grpSpPr>
          <a:xfrm>
            <a:off x="7429960" y="3337105"/>
            <a:ext cx="2875575" cy="2059963"/>
            <a:chOff x="5972046" y="2694295"/>
            <a:chExt cx="2875575" cy="2059963"/>
          </a:xfrm>
        </p:grpSpPr>
        <p:pic>
          <p:nvPicPr>
            <p:cNvPr id="13" name="Google Shape;111;p15">
              <a:extLst>
                <a:ext uri="{FF2B5EF4-FFF2-40B4-BE49-F238E27FC236}">
                  <a16:creationId xmlns:a16="http://schemas.microsoft.com/office/drawing/2014/main" id="{E573CA55-24C4-CBD7-CE01-A5DE189182F9}"/>
                </a:ext>
              </a:extLst>
            </p:cNvPr>
            <p:cNvPicPr preferRelativeResize="0"/>
            <p:nvPr/>
          </p:nvPicPr>
          <p:blipFill>
            <a:blip r:embed="rId5">
              <a:alphaModFix amt="93000"/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5500"/>
                      </a14:imgEffect>
                      <a14:imgEffect>
                        <a14:saturation sat="52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891646" y="2694295"/>
              <a:ext cx="1955975" cy="14313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" name="Google Shape;111;p15">
              <a:extLst>
                <a:ext uri="{FF2B5EF4-FFF2-40B4-BE49-F238E27FC236}">
                  <a16:creationId xmlns:a16="http://schemas.microsoft.com/office/drawing/2014/main" id="{C9A25474-D9CA-F0CA-ECAF-56C895DF47E5}"/>
                </a:ext>
              </a:extLst>
            </p:cNvPr>
            <p:cNvPicPr preferRelativeResize="0"/>
            <p:nvPr/>
          </p:nvPicPr>
          <p:blipFill>
            <a:blip r:embed="rId5">
              <a:alphaModFix amt="93000"/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5500"/>
                      </a14:imgEffect>
                      <a14:imgEffect>
                        <a14:saturation sat="52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431846" y="3008620"/>
              <a:ext cx="1955975" cy="14313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" name="Google Shape;111;p15">
              <a:extLst>
                <a:ext uri="{FF2B5EF4-FFF2-40B4-BE49-F238E27FC236}">
                  <a16:creationId xmlns:a16="http://schemas.microsoft.com/office/drawing/2014/main" id="{D3B05780-82A3-A16E-FE83-AEE3B6537252}"/>
                </a:ext>
              </a:extLst>
            </p:cNvPr>
            <p:cNvPicPr preferRelativeResize="0"/>
            <p:nvPr/>
          </p:nvPicPr>
          <p:blipFill>
            <a:blip r:embed="rId5">
              <a:alphaModFix amt="93000"/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5500"/>
                      </a14:imgEffect>
                      <a14:imgEffect>
                        <a14:saturation sat="52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972046" y="3322945"/>
              <a:ext cx="1955975" cy="143131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7" name="Google Shape;115;p15">
            <a:extLst>
              <a:ext uri="{FF2B5EF4-FFF2-40B4-BE49-F238E27FC236}">
                <a16:creationId xmlns:a16="http://schemas.microsoft.com/office/drawing/2014/main" id="{BA40BAEC-DABC-FDA8-E3D8-B038DC94619B}"/>
              </a:ext>
            </a:extLst>
          </p:cNvPr>
          <p:cNvSpPr/>
          <p:nvPr/>
        </p:nvSpPr>
        <p:spPr>
          <a:xfrm>
            <a:off x="8493141" y="4754229"/>
            <a:ext cx="204671" cy="287033"/>
          </a:xfrm>
          <a:custGeom>
            <a:avLst/>
            <a:gdLst/>
            <a:ahLst/>
            <a:cxnLst/>
            <a:rect l="l" t="t" r="r" b="b"/>
            <a:pathLst>
              <a:path w="1138596" h="1815153" extrusionOk="0">
                <a:moveTo>
                  <a:pt x="0" y="0"/>
                </a:moveTo>
                <a:lnTo>
                  <a:pt x="1138597" y="0"/>
                </a:lnTo>
                <a:lnTo>
                  <a:pt x="1138597" y="1815154"/>
                </a:lnTo>
                <a:lnTo>
                  <a:pt x="0" y="181515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duotone>
                <a:schemeClr val="accent1">
                  <a:shade val="45000"/>
                  <a:satMod val="135000"/>
                </a:schemeClr>
                <a:prstClr val="white"/>
              </a:duotone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pt-BR"/>
          </a:p>
        </p:txBody>
      </p:sp>
      <p:pic>
        <p:nvPicPr>
          <p:cNvPr id="9" name="Google Shape;84;p13">
            <a:extLst>
              <a:ext uri="{FF2B5EF4-FFF2-40B4-BE49-F238E27FC236}">
                <a16:creationId xmlns:a16="http://schemas.microsoft.com/office/drawing/2014/main" id="{1C5DE726-4927-3E09-D738-F5CDE91B2317}"/>
              </a:ext>
            </a:extLst>
          </p:cNvPr>
          <p:cNvPicPr preferRelativeResize="0"/>
          <p:nvPr/>
        </p:nvPicPr>
        <p:blipFill>
          <a:blip r:embed="rId8">
            <a:duotone>
              <a:schemeClr val="accent1">
                <a:shade val="45000"/>
                <a:satMod val="135000"/>
              </a:schemeClr>
              <a:prstClr val="white"/>
            </a:duotone>
            <a:alphaModFix amt="33000"/>
          </a:blip>
          <a:stretch>
            <a:fillRect/>
          </a:stretch>
        </p:blipFill>
        <p:spPr>
          <a:xfrm rot="5400000">
            <a:off x="1254380" y="1884337"/>
            <a:ext cx="1123832" cy="6339549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79;p13">
            <a:extLst>
              <a:ext uri="{FF2B5EF4-FFF2-40B4-BE49-F238E27FC236}">
                <a16:creationId xmlns:a16="http://schemas.microsoft.com/office/drawing/2014/main" id="{7C8E6322-CE00-7552-BDC7-29AE3D301171}"/>
              </a:ext>
            </a:extLst>
          </p:cNvPr>
          <p:cNvSpPr txBox="1">
            <a:spLocks/>
          </p:cNvSpPr>
          <p:nvPr/>
        </p:nvSpPr>
        <p:spPr>
          <a:xfrm>
            <a:off x="8040168" y="4424235"/>
            <a:ext cx="618783" cy="6585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00000000-1234-1234-1234-123412341234}" type="slidenum">
              <a:rPr lang="en" sz="2800" b="1" smtClean="0">
                <a:solidFill>
                  <a:schemeClr val="accent2">
                    <a:lumMod val="75000"/>
                  </a:schemeClr>
                </a:solidFill>
              </a:rPr>
              <a:pPr algn="r"/>
              <a:t>17</a:t>
            </a:fld>
            <a:endParaRPr lang="en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DB8B00B-73DF-DB8E-CE7E-ADA5B6CF941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47687" y="0"/>
            <a:ext cx="444862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8325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>
          <a:extLst>
            <a:ext uri="{FF2B5EF4-FFF2-40B4-BE49-F238E27FC236}">
              <a16:creationId xmlns:a16="http://schemas.microsoft.com/office/drawing/2014/main" id="{C644389D-940D-9FBC-E3C7-B65BB26D41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86;p13">
            <a:extLst>
              <a:ext uri="{FF2B5EF4-FFF2-40B4-BE49-F238E27FC236}">
                <a16:creationId xmlns:a16="http://schemas.microsoft.com/office/drawing/2014/main" id="{1ABE50F8-B6A4-5887-6F69-5FF1924773EA}"/>
              </a:ext>
            </a:extLst>
          </p:cNvPr>
          <p:cNvPicPr preferRelativeResize="0"/>
          <p:nvPr/>
        </p:nvPicPr>
        <p:blipFill>
          <a:blip r:embed="rId3">
            <a:alphaModFix amt="45000"/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631642" y="-96327"/>
            <a:ext cx="1512358" cy="2209799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90;p13">
            <a:extLst>
              <a:ext uri="{FF2B5EF4-FFF2-40B4-BE49-F238E27FC236}">
                <a16:creationId xmlns:a16="http://schemas.microsoft.com/office/drawing/2014/main" id="{4A870E94-36FC-5E71-D33C-758A4A7F623F}"/>
              </a:ext>
            </a:extLst>
          </p:cNvPr>
          <p:cNvSpPr/>
          <p:nvPr/>
        </p:nvSpPr>
        <p:spPr>
          <a:xfrm rot="16200000">
            <a:off x="4743343" y="-549490"/>
            <a:ext cx="1402341" cy="1466898"/>
          </a:xfrm>
          <a:custGeom>
            <a:avLst/>
            <a:gdLst/>
            <a:ahLst/>
            <a:cxnLst/>
            <a:rect l="l" t="t" r="r" b="b"/>
            <a:pathLst>
              <a:path w="8170623" h="8096345" extrusionOk="0">
                <a:moveTo>
                  <a:pt x="0" y="0"/>
                </a:moveTo>
                <a:lnTo>
                  <a:pt x="8170623" y="0"/>
                </a:lnTo>
                <a:lnTo>
                  <a:pt x="8170623" y="8096344"/>
                </a:lnTo>
                <a:lnTo>
                  <a:pt x="0" y="80963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  <a:alphaModFix amt="37000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pt-BR"/>
          </a:p>
        </p:txBody>
      </p: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80494CAD-5A5F-1292-009F-164BB19AFEAF}"/>
              </a:ext>
            </a:extLst>
          </p:cNvPr>
          <p:cNvGrpSpPr/>
          <p:nvPr/>
        </p:nvGrpSpPr>
        <p:grpSpPr>
          <a:xfrm>
            <a:off x="7429960" y="3337105"/>
            <a:ext cx="2875575" cy="2059963"/>
            <a:chOff x="5972046" y="2694295"/>
            <a:chExt cx="2875575" cy="2059963"/>
          </a:xfrm>
        </p:grpSpPr>
        <p:pic>
          <p:nvPicPr>
            <p:cNvPr id="13" name="Google Shape;111;p15">
              <a:extLst>
                <a:ext uri="{FF2B5EF4-FFF2-40B4-BE49-F238E27FC236}">
                  <a16:creationId xmlns:a16="http://schemas.microsoft.com/office/drawing/2014/main" id="{FE8494B5-2EC8-056B-6358-AC75664AFA8F}"/>
                </a:ext>
              </a:extLst>
            </p:cNvPr>
            <p:cNvPicPr preferRelativeResize="0"/>
            <p:nvPr/>
          </p:nvPicPr>
          <p:blipFill>
            <a:blip r:embed="rId5">
              <a:alphaModFix amt="93000"/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5500"/>
                      </a14:imgEffect>
                      <a14:imgEffect>
                        <a14:saturation sat="52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891646" y="2694295"/>
              <a:ext cx="1955975" cy="14313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" name="Google Shape;111;p15">
              <a:extLst>
                <a:ext uri="{FF2B5EF4-FFF2-40B4-BE49-F238E27FC236}">
                  <a16:creationId xmlns:a16="http://schemas.microsoft.com/office/drawing/2014/main" id="{8C9A9736-60EC-8FA3-BCD1-EE4B7C167766}"/>
                </a:ext>
              </a:extLst>
            </p:cNvPr>
            <p:cNvPicPr preferRelativeResize="0"/>
            <p:nvPr/>
          </p:nvPicPr>
          <p:blipFill>
            <a:blip r:embed="rId5">
              <a:alphaModFix amt="93000"/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5500"/>
                      </a14:imgEffect>
                      <a14:imgEffect>
                        <a14:saturation sat="52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431846" y="3008620"/>
              <a:ext cx="1955975" cy="14313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" name="Google Shape;111;p15">
              <a:extLst>
                <a:ext uri="{FF2B5EF4-FFF2-40B4-BE49-F238E27FC236}">
                  <a16:creationId xmlns:a16="http://schemas.microsoft.com/office/drawing/2014/main" id="{7240F57D-1B66-2BA5-7473-40ADEDD36429}"/>
                </a:ext>
              </a:extLst>
            </p:cNvPr>
            <p:cNvPicPr preferRelativeResize="0"/>
            <p:nvPr/>
          </p:nvPicPr>
          <p:blipFill>
            <a:blip r:embed="rId5">
              <a:alphaModFix amt="93000"/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5500"/>
                      </a14:imgEffect>
                      <a14:imgEffect>
                        <a14:saturation sat="52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972046" y="3322945"/>
              <a:ext cx="1955975" cy="143131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7" name="Google Shape;115;p15">
            <a:extLst>
              <a:ext uri="{FF2B5EF4-FFF2-40B4-BE49-F238E27FC236}">
                <a16:creationId xmlns:a16="http://schemas.microsoft.com/office/drawing/2014/main" id="{8E43D647-7B4B-48FE-8718-A707EBAD24C8}"/>
              </a:ext>
            </a:extLst>
          </p:cNvPr>
          <p:cNvSpPr/>
          <p:nvPr/>
        </p:nvSpPr>
        <p:spPr>
          <a:xfrm>
            <a:off x="8493141" y="4754229"/>
            <a:ext cx="204671" cy="287033"/>
          </a:xfrm>
          <a:custGeom>
            <a:avLst/>
            <a:gdLst/>
            <a:ahLst/>
            <a:cxnLst/>
            <a:rect l="l" t="t" r="r" b="b"/>
            <a:pathLst>
              <a:path w="1138596" h="1815153" extrusionOk="0">
                <a:moveTo>
                  <a:pt x="0" y="0"/>
                </a:moveTo>
                <a:lnTo>
                  <a:pt x="1138597" y="0"/>
                </a:lnTo>
                <a:lnTo>
                  <a:pt x="1138597" y="1815154"/>
                </a:lnTo>
                <a:lnTo>
                  <a:pt x="0" y="181515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duotone>
                <a:schemeClr val="accent1">
                  <a:shade val="45000"/>
                  <a:satMod val="135000"/>
                </a:schemeClr>
                <a:prstClr val="white"/>
              </a:duotone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2133ED03-B310-64CF-CF5D-A04905ECBB81}"/>
              </a:ext>
            </a:extLst>
          </p:cNvPr>
          <p:cNvSpPr txBox="1"/>
          <p:nvPr/>
        </p:nvSpPr>
        <p:spPr>
          <a:xfrm>
            <a:off x="1308669" y="991145"/>
            <a:ext cx="53080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chemeClr val="accent2">
                    <a:lumMod val="7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MERCADO</a:t>
            </a:r>
            <a:endParaRPr lang="pt-BR" b="1" dirty="0">
              <a:solidFill>
                <a:schemeClr val="accent2">
                  <a:lumMod val="75000"/>
                </a:schemeClr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4FF9CCF7-96F2-E796-1AE5-9ECA34285CC7}"/>
              </a:ext>
            </a:extLst>
          </p:cNvPr>
          <p:cNvSpPr txBox="1"/>
          <p:nvPr/>
        </p:nvSpPr>
        <p:spPr>
          <a:xfrm>
            <a:off x="1308669" y="1449873"/>
            <a:ext cx="4787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800" b="1" dirty="0">
                <a:solidFill>
                  <a:schemeClr val="accent1">
                    <a:lumMod val="7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CONCORRENTES</a:t>
            </a:r>
            <a:endParaRPr lang="pt-BR" sz="1100" b="1" dirty="0">
              <a:solidFill>
                <a:schemeClr val="accent1">
                  <a:lumMod val="75000"/>
                </a:schemeClr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pic>
        <p:nvPicPr>
          <p:cNvPr id="9" name="Google Shape;84;p13">
            <a:extLst>
              <a:ext uri="{FF2B5EF4-FFF2-40B4-BE49-F238E27FC236}">
                <a16:creationId xmlns:a16="http://schemas.microsoft.com/office/drawing/2014/main" id="{48E21D0E-AEC4-310A-1E22-572E1323E06B}"/>
              </a:ext>
            </a:extLst>
          </p:cNvPr>
          <p:cNvPicPr preferRelativeResize="0"/>
          <p:nvPr/>
        </p:nvPicPr>
        <p:blipFill>
          <a:blip r:embed="rId8">
            <a:duotone>
              <a:schemeClr val="accent1">
                <a:shade val="45000"/>
                <a:satMod val="135000"/>
              </a:schemeClr>
              <a:prstClr val="white"/>
            </a:duotone>
            <a:alphaModFix amt="33000"/>
          </a:blip>
          <a:stretch>
            <a:fillRect/>
          </a:stretch>
        </p:blipFill>
        <p:spPr>
          <a:xfrm rot="5400000">
            <a:off x="1254380" y="1884337"/>
            <a:ext cx="1123832" cy="6339549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79;p13">
            <a:extLst>
              <a:ext uri="{FF2B5EF4-FFF2-40B4-BE49-F238E27FC236}">
                <a16:creationId xmlns:a16="http://schemas.microsoft.com/office/drawing/2014/main" id="{917ABAF0-6F8D-F284-524C-24CEF2D86364}"/>
              </a:ext>
            </a:extLst>
          </p:cNvPr>
          <p:cNvSpPr txBox="1">
            <a:spLocks/>
          </p:cNvSpPr>
          <p:nvPr/>
        </p:nvSpPr>
        <p:spPr>
          <a:xfrm>
            <a:off x="8040168" y="4424235"/>
            <a:ext cx="618783" cy="6585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00000000-1234-1234-1234-123412341234}" type="slidenum">
              <a:rPr lang="en" sz="2800" b="1" smtClean="0">
                <a:solidFill>
                  <a:schemeClr val="accent2">
                    <a:lumMod val="75000"/>
                  </a:schemeClr>
                </a:solidFill>
              </a:rPr>
              <a:pPr algn="r"/>
              <a:t>18</a:t>
            </a:fld>
            <a:endParaRPr lang="en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127296A-C9E5-5AD0-B17E-2ECDF0F3B2B9}"/>
              </a:ext>
            </a:extLst>
          </p:cNvPr>
          <p:cNvSpPr txBox="1"/>
          <p:nvPr/>
        </p:nvSpPr>
        <p:spPr>
          <a:xfrm>
            <a:off x="1308669" y="2113472"/>
            <a:ext cx="633955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v"/>
            </a:pPr>
            <a:r>
              <a:rPr lang="pt-BR" i="0" dirty="0">
                <a:effectLst/>
                <a:latin typeface="Söhne"/>
              </a:rPr>
              <a:t>Luigi: </a:t>
            </a:r>
            <a:r>
              <a:rPr lang="pt-BR" b="1" dirty="0">
                <a:latin typeface="Söhne"/>
              </a:rPr>
              <a:t>Open-</a:t>
            </a:r>
            <a:r>
              <a:rPr lang="pt-BR" b="1" dirty="0" err="1">
                <a:latin typeface="Söhne"/>
              </a:rPr>
              <a:t>source</a:t>
            </a:r>
            <a:endParaRPr lang="pt-BR" i="0" dirty="0">
              <a:effectLst/>
              <a:latin typeface="Söhne"/>
            </a:endParaRPr>
          </a:p>
          <a:p>
            <a:pPr marL="285750" indent="-285750" algn="l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v"/>
            </a:pPr>
            <a:r>
              <a:rPr lang="pt-BR" i="0" dirty="0">
                <a:effectLst/>
                <a:latin typeface="Söhne"/>
              </a:rPr>
              <a:t>AWS Step </a:t>
            </a:r>
            <a:r>
              <a:rPr lang="pt-BR" i="0" dirty="0" err="1">
                <a:effectLst/>
                <a:latin typeface="Söhne"/>
              </a:rPr>
              <a:t>Functions</a:t>
            </a:r>
            <a:r>
              <a:rPr lang="pt-BR" i="0" dirty="0">
                <a:effectLst/>
                <a:latin typeface="Söhne"/>
              </a:rPr>
              <a:t>: </a:t>
            </a:r>
            <a:r>
              <a:rPr lang="pt-BR" b="1" i="0" dirty="0">
                <a:effectLst/>
                <a:latin typeface="Söhne"/>
              </a:rPr>
              <a:t>Pago</a:t>
            </a:r>
          </a:p>
          <a:p>
            <a:pPr marL="285750" indent="-285750" algn="l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v"/>
            </a:pPr>
            <a:r>
              <a:rPr lang="pt-BR" i="0" dirty="0">
                <a:effectLst/>
                <a:latin typeface="Söhne"/>
              </a:rPr>
              <a:t>Google Cloud Composer: </a:t>
            </a:r>
            <a:r>
              <a:rPr lang="pt-BR" b="1" i="0" dirty="0">
                <a:effectLst/>
                <a:latin typeface="Söhne"/>
              </a:rPr>
              <a:t>Pago</a:t>
            </a:r>
          </a:p>
        </p:txBody>
      </p:sp>
      <p:pic>
        <p:nvPicPr>
          <p:cNvPr id="3076" name="Picture 4" descr="Getting Started — Luigi 3.5.0 documentation">
            <a:extLst>
              <a:ext uri="{FF2B5EF4-FFF2-40B4-BE49-F238E27FC236}">
                <a16:creationId xmlns:a16="http://schemas.microsoft.com/office/drawing/2014/main" id="{C9683979-76F4-029E-F0A7-B4B9744461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4570" y="3352538"/>
            <a:ext cx="1438932" cy="76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5499461D-AD9C-6232-A884-D02EB7BB408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16541" y="3357547"/>
            <a:ext cx="724994" cy="724994"/>
          </a:xfrm>
          <a:prstGeom prst="rect">
            <a:avLst/>
          </a:prstGeom>
        </p:spPr>
      </p:pic>
      <p:pic>
        <p:nvPicPr>
          <p:cNvPr id="3080" name="Picture 8" descr="Cloud Composer">
            <a:extLst>
              <a:ext uri="{FF2B5EF4-FFF2-40B4-BE49-F238E27FC236}">
                <a16:creationId xmlns:a16="http://schemas.microsoft.com/office/drawing/2014/main" id="{23D1B2B7-1E19-B018-A16D-08A3B688C0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7829" y="3342407"/>
            <a:ext cx="740134" cy="740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73406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>
          <a:extLst>
            <a:ext uri="{FF2B5EF4-FFF2-40B4-BE49-F238E27FC236}">
              <a16:creationId xmlns:a16="http://schemas.microsoft.com/office/drawing/2014/main" id="{7C1069F1-F90B-11C7-F480-0A2282C6DE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86;p13">
            <a:extLst>
              <a:ext uri="{FF2B5EF4-FFF2-40B4-BE49-F238E27FC236}">
                <a16:creationId xmlns:a16="http://schemas.microsoft.com/office/drawing/2014/main" id="{1C74ED57-D6B3-E21C-F401-D72ECE7E8938}"/>
              </a:ext>
            </a:extLst>
          </p:cNvPr>
          <p:cNvPicPr preferRelativeResize="0"/>
          <p:nvPr/>
        </p:nvPicPr>
        <p:blipFill>
          <a:blip r:embed="rId3">
            <a:alphaModFix amt="45000"/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631642" y="-96327"/>
            <a:ext cx="1512358" cy="2209799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90;p13">
            <a:extLst>
              <a:ext uri="{FF2B5EF4-FFF2-40B4-BE49-F238E27FC236}">
                <a16:creationId xmlns:a16="http://schemas.microsoft.com/office/drawing/2014/main" id="{F8719C43-0A12-2FF9-A7DC-694FFC67721E}"/>
              </a:ext>
            </a:extLst>
          </p:cNvPr>
          <p:cNvSpPr/>
          <p:nvPr/>
        </p:nvSpPr>
        <p:spPr>
          <a:xfrm rot="16200000">
            <a:off x="4743343" y="-549490"/>
            <a:ext cx="1402341" cy="1466898"/>
          </a:xfrm>
          <a:custGeom>
            <a:avLst/>
            <a:gdLst/>
            <a:ahLst/>
            <a:cxnLst/>
            <a:rect l="l" t="t" r="r" b="b"/>
            <a:pathLst>
              <a:path w="8170623" h="8096345" extrusionOk="0">
                <a:moveTo>
                  <a:pt x="0" y="0"/>
                </a:moveTo>
                <a:lnTo>
                  <a:pt x="8170623" y="0"/>
                </a:lnTo>
                <a:lnTo>
                  <a:pt x="8170623" y="8096344"/>
                </a:lnTo>
                <a:lnTo>
                  <a:pt x="0" y="80963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  <a:alphaModFix amt="37000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pt-BR"/>
          </a:p>
        </p:txBody>
      </p: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B88D504A-46D3-7A11-2462-66D8CA930F5A}"/>
              </a:ext>
            </a:extLst>
          </p:cNvPr>
          <p:cNvGrpSpPr/>
          <p:nvPr/>
        </p:nvGrpSpPr>
        <p:grpSpPr>
          <a:xfrm>
            <a:off x="7429960" y="3337105"/>
            <a:ext cx="2875575" cy="2059963"/>
            <a:chOff x="5972046" y="2694295"/>
            <a:chExt cx="2875575" cy="2059963"/>
          </a:xfrm>
        </p:grpSpPr>
        <p:pic>
          <p:nvPicPr>
            <p:cNvPr id="13" name="Google Shape;111;p15">
              <a:extLst>
                <a:ext uri="{FF2B5EF4-FFF2-40B4-BE49-F238E27FC236}">
                  <a16:creationId xmlns:a16="http://schemas.microsoft.com/office/drawing/2014/main" id="{A879B3EC-AAC3-C9C2-7435-2A02D1426B56}"/>
                </a:ext>
              </a:extLst>
            </p:cNvPr>
            <p:cNvPicPr preferRelativeResize="0"/>
            <p:nvPr/>
          </p:nvPicPr>
          <p:blipFill>
            <a:blip r:embed="rId5">
              <a:alphaModFix amt="93000"/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5500"/>
                      </a14:imgEffect>
                      <a14:imgEffect>
                        <a14:saturation sat="52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891646" y="2694295"/>
              <a:ext cx="1955975" cy="14313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" name="Google Shape;111;p15">
              <a:extLst>
                <a:ext uri="{FF2B5EF4-FFF2-40B4-BE49-F238E27FC236}">
                  <a16:creationId xmlns:a16="http://schemas.microsoft.com/office/drawing/2014/main" id="{BE09A952-50F4-7C6E-19E8-F83D4121BA62}"/>
                </a:ext>
              </a:extLst>
            </p:cNvPr>
            <p:cNvPicPr preferRelativeResize="0"/>
            <p:nvPr/>
          </p:nvPicPr>
          <p:blipFill>
            <a:blip r:embed="rId5">
              <a:alphaModFix amt="93000"/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5500"/>
                      </a14:imgEffect>
                      <a14:imgEffect>
                        <a14:saturation sat="52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431846" y="3008620"/>
              <a:ext cx="1955975" cy="14313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" name="Google Shape;111;p15">
              <a:extLst>
                <a:ext uri="{FF2B5EF4-FFF2-40B4-BE49-F238E27FC236}">
                  <a16:creationId xmlns:a16="http://schemas.microsoft.com/office/drawing/2014/main" id="{EC906381-B32F-6066-4E7E-B9C8640D9753}"/>
                </a:ext>
              </a:extLst>
            </p:cNvPr>
            <p:cNvPicPr preferRelativeResize="0"/>
            <p:nvPr/>
          </p:nvPicPr>
          <p:blipFill>
            <a:blip r:embed="rId5">
              <a:alphaModFix amt="93000"/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5500"/>
                      </a14:imgEffect>
                      <a14:imgEffect>
                        <a14:saturation sat="52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972046" y="3322945"/>
              <a:ext cx="1955975" cy="143131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7" name="Google Shape;115;p15">
            <a:extLst>
              <a:ext uri="{FF2B5EF4-FFF2-40B4-BE49-F238E27FC236}">
                <a16:creationId xmlns:a16="http://schemas.microsoft.com/office/drawing/2014/main" id="{6FF3F3A3-E42A-7D5F-8369-AE5D197966F9}"/>
              </a:ext>
            </a:extLst>
          </p:cNvPr>
          <p:cNvSpPr/>
          <p:nvPr/>
        </p:nvSpPr>
        <p:spPr>
          <a:xfrm>
            <a:off x="8493141" y="4754229"/>
            <a:ext cx="204671" cy="287033"/>
          </a:xfrm>
          <a:custGeom>
            <a:avLst/>
            <a:gdLst/>
            <a:ahLst/>
            <a:cxnLst/>
            <a:rect l="l" t="t" r="r" b="b"/>
            <a:pathLst>
              <a:path w="1138596" h="1815153" extrusionOk="0">
                <a:moveTo>
                  <a:pt x="0" y="0"/>
                </a:moveTo>
                <a:lnTo>
                  <a:pt x="1138597" y="0"/>
                </a:lnTo>
                <a:lnTo>
                  <a:pt x="1138597" y="1815154"/>
                </a:lnTo>
                <a:lnTo>
                  <a:pt x="0" y="181515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duotone>
                <a:schemeClr val="accent1">
                  <a:shade val="45000"/>
                  <a:satMod val="135000"/>
                </a:schemeClr>
                <a:prstClr val="white"/>
              </a:duotone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B05E85B5-97FF-4872-5493-CEF7A1F2F5F1}"/>
              </a:ext>
            </a:extLst>
          </p:cNvPr>
          <p:cNvSpPr txBox="1"/>
          <p:nvPr/>
        </p:nvSpPr>
        <p:spPr>
          <a:xfrm>
            <a:off x="1308669" y="991145"/>
            <a:ext cx="53080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chemeClr val="accent2">
                    <a:lumMod val="7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MERCADO</a:t>
            </a:r>
            <a:endParaRPr lang="pt-BR" b="1" dirty="0">
              <a:solidFill>
                <a:schemeClr val="accent2">
                  <a:lumMod val="75000"/>
                </a:schemeClr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CE55382F-6412-2DC6-5737-2393D31C2EE1}"/>
              </a:ext>
            </a:extLst>
          </p:cNvPr>
          <p:cNvSpPr txBox="1"/>
          <p:nvPr/>
        </p:nvSpPr>
        <p:spPr>
          <a:xfrm>
            <a:off x="1308669" y="1449873"/>
            <a:ext cx="4787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800" b="1" dirty="0">
                <a:solidFill>
                  <a:schemeClr val="accent1">
                    <a:lumMod val="7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FUTURO</a:t>
            </a:r>
            <a:endParaRPr lang="pt-BR" sz="1100" b="1" dirty="0">
              <a:solidFill>
                <a:schemeClr val="accent1">
                  <a:lumMod val="75000"/>
                </a:schemeClr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pic>
        <p:nvPicPr>
          <p:cNvPr id="9" name="Google Shape;84;p13">
            <a:extLst>
              <a:ext uri="{FF2B5EF4-FFF2-40B4-BE49-F238E27FC236}">
                <a16:creationId xmlns:a16="http://schemas.microsoft.com/office/drawing/2014/main" id="{EDC63143-0169-CC1A-E9A0-1EBCDDB8892A}"/>
              </a:ext>
            </a:extLst>
          </p:cNvPr>
          <p:cNvPicPr preferRelativeResize="0"/>
          <p:nvPr/>
        </p:nvPicPr>
        <p:blipFill>
          <a:blip r:embed="rId8">
            <a:duotone>
              <a:schemeClr val="accent1">
                <a:shade val="45000"/>
                <a:satMod val="135000"/>
              </a:schemeClr>
              <a:prstClr val="white"/>
            </a:duotone>
            <a:alphaModFix amt="33000"/>
          </a:blip>
          <a:stretch>
            <a:fillRect/>
          </a:stretch>
        </p:blipFill>
        <p:spPr>
          <a:xfrm rot="5400000">
            <a:off x="1254380" y="1884337"/>
            <a:ext cx="1123832" cy="6339549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79;p13">
            <a:extLst>
              <a:ext uri="{FF2B5EF4-FFF2-40B4-BE49-F238E27FC236}">
                <a16:creationId xmlns:a16="http://schemas.microsoft.com/office/drawing/2014/main" id="{B91BD293-B8F0-7C2D-5A2A-4CEEC2365F94}"/>
              </a:ext>
            </a:extLst>
          </p:cNvPr>
          <p:cNvSpPr txBox="1">
            <a:spLocks/>
          </p:cNvSpPr>
          <p:nvPr/>
        </p:nvSpPr>
        <p:spPr>
          <a:xfrm>
            <a:off x="8040168" y="4424235"/>
            <a:ext cx="618783" cy="6585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00000000-1234-1234-1234-123412341234}" type="slidenum">
              <a:rPr lang="en" sz="2800" b="1" smtClean="0">
                <a:solidFill>
                  <a:schemeClr val="accent2">
                    <a:lumMod val="75000"/>
                  </a:schemeClr>
                </a:solidFill>
              </a:rPr>
              <a:pPr algn="r"/>
              <a:t>19</a:t>
            </a:fld>
            <a:endParaRPr lang="en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D3F1E03A-3FEE-0F53-CA15-69F308354661}"/>
              </a:ext>
            </a:extLst>
          </p:cNvPr>
          <p:cNvSpPr txBox="1"/>
          <p:nvPr/>
        </p:nvSpPr>
        <p:spPr>
          <a:xfrm>
            <a:off x="1294083" y="2017941"/>
            <a:ext cx="5830088" cy="13515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pt-BR" b="1" i="0" dirty="0">
                <a:effectLst/>
                <a:latin typeface="Söhne"/>
              </a:rPr>
              <a:t>Expansão do Ecossistema de Dados</a:t>
            </a:r>
          </a:p>
          <a:p>
            <a:pPr marL="171450" indent="-171450" algn="l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pt-BR" b="1" i="0" dirty="0">
                <a:effectLst/>
                <a:latin typeface="Söhne"/>
              </a:rPr>
              <a:t>Suporte Comunitário e Atualizações Constantes</a:t>
            </a:r>
            <a:endParaRPr lang="pt-BR" dirty="0">
              <a:latin typeface="Söhne"/>
            </a:endParaRPr>
          </a:p>
          <a:p>
            <a:pPr marL="171450" indent="-171450" algn="l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pt-BR" b="1" i="0" dirty="0">
                <a:effectLst/>
                <a:latin typeface="Söhne"/>
              </a:rPr>
              <a:t>Integração com Ecossistemas de Nuvem e Ferramentas Populares</a:t>
            </a:r>
            <a:endParaRPr lang="pt-BR" b="0" i="0" dirty="0">
              <a:effectLst/>
              <a:latin typeface="Söhne"/>
            </a:endParaRPr>
          </a:p>
          <a:p>
            <a:pPr marL="171450" indent="-171450" algn="l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pt-BR" b="1" i="0" dirty="0">
                <a:effectLst/>
                <a:latin typeface="Söhne"/>
              </a:rPr>
              <a:t>Expansão do Mercado de Big Data e Analytics</a:t>
            </a:r>
            <a:endParaRPr lang="pt-BR" b="0" i="0" dirty="0">
              <a:effectLst/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32341281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>
          <a:extLst>
            <a:ext uri="{FF2B5EF4-FFF2-40B4-BE49-F238E27FC236}">
              <a16:creationId xmlns:a16="http://schemas.microsoft.com/office/drawing/2014/main" id="{2DA8B914-84D9-BC60-F3B3-44D86AC179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86;p13">
            <a:extLst>
              <a:ext uri="{FF2B5EF4-FFF2-40B4-BE49-F238E27FC236}">
                <a16:creationId xmlns:a16="http://schemas.microsoft.com/office/drawing/2014/main" id="{E3320C50-6387-3CA0-34FA-1424A431A8E8}"/>
              </a:ext>
            </a:extLst>
          </p:cNvPr>
          <p:cNvPicPr preferRelativeResize="0"/>
          <p:nvPr/>
        </p:nvPicPr>
        <p:blipFill>
          <a:blip r:embed="rId3">
            <a:alphaModFix amt="45000"/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631642" y="-96327"/>
            <a:ext cx="1512358" cy="2209799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90;p13">
            <a:extLst>
              <a:ext uri="{FF2B5EF4-FFF2-40B4-BE49-F238E27FC236}">
                <a16:creationId xmlns:a16="http://schemas.microsoft.com/office/drawing/2014/main" id="{73F87B72-E5F0-C97A-B699-BF2BBD241C11}"/>
              </a:ext>
            </a:extLst>
          </p:cNvPr>
          <p:cNvSpPr/>
          <p:nvPr/>
        </p:nvSpPr>
        <p:spPr>
          <a:xfrm rot="16200000">
            <a:off x="4743343" y="-549490"/>
            <a:ext cx="1402341" cy="1466898"/>
          </a:xfrm>
          <a:custGeom>
            <a:avLst/>
            <a:gdLst/>
            <a:ahLst/>
            <a:cxnLst/>
            <a:rect l="l" t="t" r="r" b="b"/>
            <a:pathLst>
              <a:path w="8170623" h="8096345" extrusionOk="0">
                <a:moveTo>
                  <a:pt x="0" y="0"/>
                </a:moveTo>
                <a:lnTo>
                  <a:pt x="8170623" y="0"/>
                </a:lnTo>
                <a:lnTo>
                  <a:pt x="8170623" y="8096344"/>
                </a:lnTo>
                <a:lnTo>
                  <a:pt x="0" y="80963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  <a:alphaModFix amt="37000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pt-BR"/>
          </a:p>
        </p:txBody>
      </p:sp>
      <p:pic>
        <p:nvPicPr>
          <p:cNvPr id="12" name="Google Shape;84;p13">
            <a:extLst>
              <a:ext uri="{FF2B5EF4-FFF2-40B4-BE49-F238E27FC236}">
                <a16:creationId xmlns:a16="http://schemas.microsoft.com/office/drawing/2014/main" id="{DB68E7FC-087E-22AB-408A-7A09A4D0549D}"/>
              </a:ext>
            </a:extLst>
          </p:cNvPr>
          <p:cNvPicPr preferRelativeResize="0"/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alphaModFix amt="33000"/>
          </a:blip>
          <a:stretch>
            <a:fillRect/>
          </a:stretch>
        </p:blipFill>
        <p:spPr>
          <a:xfrm rot="5400000">
            <a:off x="1376304" y="1598643"/>
            <a:ext cx="1123832" cy="63395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" name="Agrupar 15">
            <a:extLst>
              <a:ext uri="{FF2B5EF4-FFF2-40B4-BE49-F238E27FC236}">
                <a16:creationId xmlns:a16="http://schemas.microsoft.com/office/drawing/2014/main" id="{B6A4BB74-3952-5D20-03AE-ABB78B316722}"/>
              </a:ext>
            </a:extLst>
          </p:cNvPr>
          <p:cNvGrpSpPr/>
          <p:nvPr/>
        </p:nvGrpSpPr>
        <p:grpSpPr>
          <a:xfrm>
            <a:off x="7429960" y="3337105"/>
            <a:ext cx="2875575" cy="2059963"/>
            <a:chOff x="5972046" y="2694295"/>
            <a:chExt cx="2875575" cy="2059963"/>
          </a:xfrm>
        </p:grpSpPr>
        <p:pic>
          <p:nvPicPr>
            <p:cNvPr id="13" name="Google Shape;111;p15">
              <a:extLst>
                <a:ext uri="{FF2B5EF4-FFF2-40B4-BE49-F238E27FC236}">
                  <a16:creationId xmlns:a16="http://schemas.microsoft.com/office/drawing/2014/main" id="{DC858F74-79F4-DB04-ADD6-19D91E3E1CCD}"/>
                </a:ext>
              </a:extLst>
            </p:cNvPr>
            <p:cNvPicPr preferRelativeResize="0"/>
            <p:nvPr/>
          </p:nvPicPr>
          <p:blipFill>
            <a:blip r:embed="rId6">
              <a:alphaModFix amt="93000"/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colorTemperature colorTemp="5500"/>
                      </a14:imgEffect>
                      <a14:imgEffect>
                        <a14:saturation sat="52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891646" y="2694295"/>
              <a:ext cx="1955975" cy="14313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" name="Google Shape;111;p15">
              <a:extLst>
                <a:ext uri="{FF2B5EF4-FFF2-40B4-BE49-F238E27FC236}">
                  <a16:creationId xmlns:a16="http://schemas.microsoft.com/office/drawing/2014/main" id="{E4B037E8-0D04-2893-B7C6-9D975E6B5CD7}"/>
                </a:ext>
              </a:extLst>
            </p:cNvPr>
            <p:cNvPicPr preferRelativeResize="0"/>
            <p:nvPr/>
          </p:nvPicPr>
          <p:blipFill>
            <a:blip r:embed="rId6">
              <a:alphaModFix amt="93000"/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colorTemperature colorTemp="5500"/>
                      </a14:imgEffect>
                      <a14:imgEffect>
                        <a14:saturation sat="52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431846" y="3008620"/>
              <a:ext cx="1955975" cy="14313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" name="Google Shape;111;p15">
              <a:extLst>
                <a:ext uri="{FF2B5EF4-FFF2-40B4-BE49-F238E27FC236}">
                  <a16:creationId xmlns:a16="http://schemas.microsoft.com/office/drawing/2014/main" id="{71059F84-2122-0528-9019-824A6E26F5D6}"/>
                </a:ext>
              </a:extLst>
            </p:cNvPr>
            <p:cNvPicPr preferRelativeResize="0"/>
            <p:nvPr/>
          </p:nvPicPr>
          <p:blipFill>
            <a:blip r:embed="rId6">
              <a:alphaModFix amt="93000"/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colorTemperature colorTemp="5500"/>
                      </a14:imgEffect>
                      <a14:imgEffect>
                        <a14:saturation sat="52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972046" y="3322945"/>
              <a:ext cx="1955975" cy="143131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9" name="Google Shape;79;p13">
            <a:extLst>
              <a:ext uri="{FF2B5EF4-FFF2-40B4-BE49-F238E27FC236}">
                <a16:creationId xmlns:a16="http://schemas.microsoft.com/office/drawing/2014/main" id="{E7BFFAEA-4F59-276D-433E-B4DE94D2700E}"/>
              </a:ext>
            </a:extLst>
          </p:cNvPr>
          <p:cNvSpPr txBox="1">
            <a:spLocks/>
          </p:cNvSpPr>
          <p:nvPr/>
        </p:nvSpPr>
        <p:spPr>
          <a:xfrm>
            <a:off x="8220417" y="4395603"/>
            <a:ext cx="375060" cy="6585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00000000-1234-1234-1234-123412341234}" type="slidenum">
              <a:rPr lang="en" sz="2800" b="1" smtClean="0">
                <a:solidFill>
                  <a:schemeClr val="accent2">
                    <a:lumMod val="75000"/>
                  </a:schemeClr>
                </a:solidFill>
              </a:rPr>
              <a:pPr algn="r"/>
              <a:t>2</a:t>
            </a:fld>
            <a:endParaRPr lang="en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7" name="Google Shape;115;p15">
            <a:extLst>
              <a:ext uri="{FF2B5EF4-FFF2-40B4-BE49-F238E27FC236}">
                <a16:creationId xmlns:a16="http://schemas.microsoft.com/office/drawing/2014/main" id="{8946A0C7-BDAC-D1D2-ADE3-F06CEBBB434D}"/>
              </a:ext>
            </a:extLst>
          </p:cNvPr>
          <p:cNvSpPr/>
          <p:nvPr/>
        </p:nvSpPr>
        <p:spPr>
          <a:xfrm>
            <a:off x="8493141" y="4754229"/>
            <a:ext cx="204671" cy="287033"/>
          </a:xfrm>
          <a:custGeom>
            <a:avLst/>
            <a:gdLst/>
            <a:ahLst/>
            <a:cxnLst/>
            <a:rect l="l" t="t" r="r" b="b"/>
            <a:pathLst>
              <a:path w="1138596" h="1815153" extrusionOk="0">
                <a:moveTo>
                  <a:pt x="0" y="0"/>
                </a:moveTo>
                <a:lnTo>
                  <a:pt x="1138597" y="0"/>
                </a:lnTo>
                <a:lnTo>
                  <a:pt x="1138597" y="1815154"/>
                </a:lnTo>
                <a:lnTo>
                  <a:pt x="0" y="181515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duotone>
                <a:schemeClr val="accent1">
                  <a:shade val="45000"/>
                  <a:satMod val="135000"/>
                </a:schemeClr>
                <a:prstClr val="white"/>
              </a:duotone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pt-BR"/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82DC3369-E59D-BAE2-0E61-EEC76C2F29D2}"/>
              </a:ext>
            </a:extLst>
          </p:cNvPr>
          <p:cNvSpPr txBox="1"/>
          <p:nvPr/>
        </p:nvSpPr>
        <p:spPr>
          <a:xfrm>
            <a:off x="1308669" y="978445"/>
            <a:ext cx="28251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chemeClr val="accent2">
                    <a:lumMod val="7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CRONOGRAMA</a:t>
            </a:r>
            <a:endParaRPr lang="pt-BR" b="1" dirty="0">
              <a:solidFill>
                <a:schemeClr val="accent2">
                  <a:lumMod val="75000"/>
                </a:schemeClr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21" name="Google Shape;113;p15">
            <a:extLst>
              <a:ext uri="{FF2B5EF4-FFF2-40B4-BE49-F238E27FC236}">
                <a16:creationId xmlns:a16="http://schemas.microsoft.com/office/drawing/2014/main" id="{36859498-814D-D743-72C7-EE21729729B4}"/>
              </a:ext>
            </a:extLst>
          </p:cNvPr>
          <p:cNvSpPr txBox="1"/>
          <p:nvPr/>
        </p:nvSpPr>
        <p:spPr>
          <a:xfrm>
            <a:off x="1970605" y="1386805"/>
            <a:ext cx="5188817" cy="32008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Introdução</a:t>
            </a:r>
            <a:endParaRPr lang="pt-BR" sz="800" b="1" dirty="0">
              <a:ea typeface="Lato"/>
            </a:endParaRPr>
          </a:p>
          <a:p>
            <a:pPr marL="0" marR="0" lvl="1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Sobre a tecnologia</a:t>
            </a:r>
            <a:endParaRPr sz="800" b="1" dirty="0"/>
          </a:p>
          <a:p>
            <a:pPr marL="0" marR="0" lvl="1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Demonstração</a:t>
            </a:r>
          </a:p>
          <a:p>
            <a:pPr lvl="1">
              <a:lnSpc>
                <a:spcPct val="200000"/>
              </a:lnSpc>
            </a:pPr>
            <a:r>
              <a:rPr lang="pt-BR" sz="1800" b="1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Mercado</a:t>
            </a:r>
          </a:p>
          <a:p>
            <a:pPr lvl="1">
              <a:lnSpc>
                <a:spcPct val="200000"/>
              </a:lnSpc>
            </a:pPr>
            <a:r>
              <a:rPr lang="pt-BR" sz="1800" b="1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Encerramento</a:t>
            </a:r>
            <a:endParaRPr lang="en-US" sz="1800" b="1" i="0" u="none" strike="noStrike" cap="none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1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 dirty="0"/>
          </a:p>
        </p:txBody>
      </p:sp>
      <p:sp>
        <p:nvSpPr>
          <p:cNvPr id="22" name="Google Shape;116;p15">
            <a:extLst>
              <a:ext uri="{FF2B5EF4-FFF2-40B4-BE49-F238E27FC236}">
                <a16:creationId xmlns:a16="http://schemas.microsoft.com/office/drawing/2014/main" id="{8CAC6E16-536A-9577-220C-60E8536F72E3}"/>
              </a:ext>
            </a:extLst>
          </p:cNvPr>
          <p:cNvSpPr txBox="1"/>
          <p:nvPr/>
        </p:nvSpPr>
        <p:spPr>
          <a:xfrm>
            <a:off x="806333" y="1440110"/>
            <a:ext cx="1576556" cy="2769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 dirty="0">
                <a:solidFill>
                  <a:srgbClr val="7797ED"/>
                </a:solidFill>
                <a:latin typeface="Paytone One"/>
                <a:ea typeface="Paytone One"/>
                <a:cs typeface="Paytone One"/>
                <a:sym typeface="Paytone One"/>
              </a:rPr>
              <a:t>01</a:t>
            </a:r>
            <a:endParaRPr sz="500" b="1" dirty="0"/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 dirty="0">
                <a:solidFill>
                  <a:srgbClr val="7797ED"/>
                </a:solidFill>
                <a:latin typeface="Paytone One"/>
                <a:ea typeface="Paytone One"/>
                <a:cs typeface="Paytone One"/>
                <a:sym typeface="Paytone One"/>
              </a:rPr>
              <a:t>02</a:t>
            </a:r>
            <a:endParaRPr sz="500" b="1" dirty="0"/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 dirty="0">
                <a:solidFill>
                  <a:srgbClr val="7797ED"/>
                </a:solidFill>
                <a:latin typeface="Paytone One"/>
                <a:ea typeface="Paytone One"/>
                <a:cs typeface="Paytone One"/>
                <a:sym typeface="Paytone One"/>
              </a:rPr>
              <a:t>03</a:t>
            </a:r>
            <a:endParaRPr sz="500" b="1" dirty="0"/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 dirty="0">
                <a:solidFill>
                  <a:srgbClr val="7797ED"/>
                </a:solidFill>
                <a:latin typeface="Paytone One"/>
                <a:ea typeface="Paytone One"/>
                <a:cs typeface="Paytone One"/>
                <a:sym typeface="Paytone One"/>
              </a:rPr>
              <a:t>04</a:t>
            </a: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7797ED"/>
                </a:solidFill>
                <a:latin typeface="Paytone One"/>
                <a:cs typeface="Paytone One"/>
                <a:sym typeface="Paytone One"/>
              </a:rPr>
              <a:t>05</a:t>
            </a:r>
            <a:endParaRPr sz="1200" b="1" dirty="0"/>
          </a:p>
        </p:txBody>
      </p:sp>
      <p:pic>
        <p:nvPicPr>
          <p:cNvPr id="25" name="Picture 7">
            <a:extLst>
              <a:ext uri="{FF2B5EF4-FFF2-40B4-BE49-F238E27FC236}">
                <a16:creationId xmlns:a16="http://schemas.microsoft.com/office/drawing/2014/main" id="{098706D3-07F3-B5B7-15B3-C49A323786C0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5378948" y="1715761"/>
            <a:ext cx="1598029" cy="1558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00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>
          <a:extLst>
            <a:ext uri="{FF2B5EF4-FFF2-40B4-BE49-F238E27FC236}">
              <a16:creationId xmlns:a16="http://schemas.microsoft.com/office/drawing/2014/main" id="{D9C854F1-2047-BC8E-B5DC-CAACC179CC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86;p13">
            <a:extLst>
              <a:ext uri="{FF2B5EF4-FFF2-40B4-BE49-F238E27FC236}">
                <a16:creationId xmlns:a16="http://schemas.microsoft.com/office/drawing/2014/main" id="{257522C6-EA12-E9C9-8D57-A436814122B2}"/>
              </a:ext>
            </a:extLst>
          </p:cNvPr>
          <p:cNvPicPr preferRelativeResize="0"/>
          <p:nvPr/>
        </p:nvPicPr>
        <p:blipFill>
          <a:blip r:embed="rId3">
            <a:alphaModFix amt="45000"/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631642" y="-96327"/>
            <a:ext cx="1512358" cy="2209799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90;p13">
            <a:extLst>
              <a:ext uri="{FF2B5EF4-FFF2-40B4-BE49-F238E27FC236}">
                <a16:creationId xmlns:a16="http://schemas.microsoft.com/office/drawing/2014/main" id="{243FE2E3-67C6-F766-0DE3-CCFA49DD5AA3}"/>
              </a:ext>
            </a:extLst>
          </p:cNvPr>
          <p:cNvSpPr/>
          <p:nvPr/>
        </p:nvSpPr>
        <p:spPr>
          <a:xfrm rot="16200000">
            <a:off x="4743343" y="-549490"/>
            <a:ext cx="1402341" cy="1466898"/>
          </a:xfrm>
          <a:custGeom>
            <a:avLst/>
            <a:gdLst/>
            <a:ahLst/>
            <a:cxnLst/>
            <a:rect l="l" t="t" r="r" b="b"/>
            <a:pathLst>
              <a:path w="8170623" h="8096345" extrusionOk="0">
                <a:moveTo>
                  <a:pt x="0" y="0"/>
                </a:moveTo>
                <a:lnTo>
                  <a:pt x="8170623" y="0"/>
                </a:lnTo>
                <a:lnTo>
                  <a:pt x="8170623" y="8096344"/>
                </a:lnTo>
                <a:lnTo>
                  <a:pt x="0" y="80963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  <a:alphaModFix amt="37000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pt-BR"/>
          </a:p>
        </p:txBody>
      </p: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3208FAD5-774F-8629-81DF-AD4B4F08D953}"/>
              </a:ext>
            </a:extLst>
          </p:cNvPr>
          <p:cNvGrpSpPr/>
          <p:nvPr/>
        </p:nvGrpSpPr>
        <p:grpSpPr>
          <a:xfrm>
            <a:off x="7429960" y="3337105"/>
            <a:ext cx="2875575" cy="2059963"/>
            <a:chOff x="5972046" y="2694295"/>
            <a:chExt cx="2875575" cy="2059963"/>
          </a:xfrm>
        </p:grpSpPr>
        <p:pic>
          <p:nvPicPr>
            <p:cNvPr id="13" name="Google Shape;111;p15">
              <a:extLst>
                <a:ext uri="{FF2B5EF4-FFF2-40B4-BE49-F238E27FC236}">
                  <a16:creationId xmlns:a16="http://schemas.microsoft.com/office/drawing/2014/main" id="{41FDFC2D-A767-E790-64E8-2B439B0688BF}"/>
                </a:ext>
              </a:extLst>
            </p:cNvPr>
            <p:cNvPicPr preferRelativeResize="0"/>
            <p:nvPr/>
          </p:nvPicPr>
          <p:blipFill>
            <a:blip r:embed="rId5">
              <a:alphaModFix amt="93000"/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5500"/>
                      </a14:imgEffect>
                      <a14:imgEffect>
                        <a14:saturation sat="52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891646" y="2694295"/>
              <a:ext cx="1955975" cy="14313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" name="Google Shape;111;p15">
              <a:extLst>
                <a:ext uri="{FF2B5EF4-FFF2-40B4-BE49-F238E27FC236}">
                  <a16:creationId xmlns:a16="http://schemas.microsoft.com/office/drawing/2014/main" id="{51F45E35-2293-CB98-6347-E53C0EEACA3A}"/>
                </a:ext>
              </a:extLst>
            </p:cNvPr>
            <p:cNvPicPr preferRelativeResize="0"/>
            <p:nvPr/>
          </p:nvPicPr>
          <p:blipFill>
            <a:blip r:embed="rId5">
              <a:alphaModFix amt="93000"/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5500"/>
                      </a14:imgEffect>
                      <a14:imgEffect>
                        <a14:saturation sat="52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431846" y="3008620"/>
              <a:ext cx="1955975" cy="14313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" name="Google Shape;111;p15">
              <a:extLst>
                <a:ext uri="{FF2B5EF4-FFF2-40B4-BE49-F238E27FC236}">
                  <a16:creationId xmlns:a16="http://schemas.microsoft.com/office/drawing/2014/main" id="{8AA666BA-C9F1-B28B-2B08-2794D7CC55C1}"/>
                </a:ext>
              </a:extLst>
            </p:cNvPr>
            <p:cNvPicPr preferRelativeResize="0"/>
            <p:nvPr/>
          </p:nvPicPr>
          <p:blipFill>
            <a:blip r:embed="rId5">
              <a:alphaModFix amt="93000"/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5500"/>
                      </a14:imgEffect>
                      <a14:imgEffect>
                        <a14:saturation sat="52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972046" y="3322945"/>
              <a:ext cx="1955975" cy="143131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7" name="Google Shape;115;p15">
            <a:extLst>
              <a:ext uri="{FF2B5EF4-FFF2-40B4-BE49-F238E27FC236}">
                <a16:creationId xmlns:a16="http://schemas.microsoft.com/office/drawing/2014/main" id="{06F43332-83B0-B9EC-0240-0EDD647A3986}"/>
              </a:ext>
            </a:extLst>
          </p:cNvPr>
          <p:cNvSpPr/>
          <p:nvPr/>
        </p:nvSpPr>
        <p:spPr>
          <a:xfrm>
            <a:off x="8493141" y="4754229"/>
            <a:ext cx="204671" cy="287033"/>
          </a:xfrm>
          <a:custGeom>
            <a:avLst/>
            <a:gdLst/>
            <a:ahLst/>
            <a:cxnLst/>
            <a:rect l="l" t="t" r="r" b="b"/>
            <a:pathLst>
              <a:path w="1138596" h="1815153" extrusionOk="0">
                <a:moveTo>
                  <a:pt x="0" y="0"/>
                </a:moveTo>
                <a:lnTo>
                  <a:pt x="1138597" y="0"/>
                </a:lnTo>
                <a:lnTo>
                  <a:pt x="1138597" y="1815154"/>
                </a:lnTo>
                <a:lnTo>
                  <a:pt x="0" y="181515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duotone>
                <a:schemeClr val="accent1">
                  <a:shade val="45000"/>
                  <a:satMod val="135000"/>
                </a:schemeClr>
                <a:prstClr val="white"/>
              </a:duotone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E92CA2E-E587-97CD-AC39-042B88E99158}"/>
              </a:ext>
            </a:extLst>
          </p:cNvPr>
          <p:cNvSpPr txBox="1"/>
          <p:nvPr/>
        </p:nvSpPr>
        <p:spPr>
          <a:xfrm>
            <a:off x="2823654" y="1687713"/>
            <a:ext cx="29787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chemeClr val="accent2">
                    <a:lumMod val="7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AGRADECIMENTOS</a:t>
            </a:r>
            <a:endParaRPr lang="pt-BR" b="1" dirty="0">
              <a:solidFill>
                <a:schemeClr val="accent2">
                  <a:lumMod val="75000"/>
                </a:schemeClr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pic>
        <p:nvPicPr>
          <p:cNvPr id="5" name="Picture 27">
            <a:extLst>
              <a:ext uri="{FF2B5EF4-FFF2-40B4-BE49-F238E27FC236}">
                <a16:creationId xmlns:a16="http://schemas.microsoft.com/office/drawing/2014/main" id="{5A55C39B-6EA2-722D-B477-8ABBF9DEFD3D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5619726" y="1356504"/>
            <a:ext cx="961059" cy="792874"/>
          </a:xfrm>
          <a:prstGeom prst="rect">
            <a:avLst/>
          </a:prstGeom>
        </p:spPr>
      </p:pic>
      <p:sp>
        <p:nvSpPr>
          <p:cNvPr id="6" name="Google Shape;79;p13">
            <a:extLst>
              <a:ext uri="{FF2B5EF4-FFF2-40B4-BE49-F238E27FC236}">
                <a16:creationId xmlns:a16="http://schemas.microsoft.com/office/drawing/2014/main" id="{339D01CB-4152-1615-A9F5-225A00EFC335}"/>
              </a:ext>
            </a:extLst>
          </p:cNvPr>
          <p:cNvSpPr txBox="1">
            <a:spLocks/>
          </p:cNvSpPr>
          <p:nvPr/>
        </p:nvSpPr>
        <p:spPr>
          <a:xfrm>
            <a:off x="8040168" y="4424235"/>
            <a:ext cx="618783" cy="6585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00000000-1234-1234-1234-123412341234}" type="slidenum">
              <a:rPr lang="en" sz="2800" b="1" smtClean="0">
                <a:solidFill>
                  <a:schemeClr val="accent2">
                    <a:lumMod val="75000"/>
                  </a:schemeClr>
                </a:solidFill>
              </a:rPr>
              <a:pPr algn="r"/>
              <a:t>20</a:t>
            </a:fld>
            <a:endParaRPr lang="en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482D8EAD-6FFB-4D26-7606-1402F63A1DB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88740" y="2571750"/>
            <a:ext cx="1755773" cy="2091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1815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>
          <a:extLst>
            <a:ext uri="{FF2B5EF4-FFF2-40B4-BE49-F238E27FC236}">
              <a16:creationId xmlns:a16="http://schemas.microsoft.com/office/drawing/2014/main" id="{EE49849F-28F9-DB9A-424B-AFD6B0C1BA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86;p13">
            <a:extLst>
              <a:ext uri="{FF2B5EF4-FFF2-40B4-BE49-F238E27FC236}">
                <a16:creationId xmlns:a16="http://schemas.microsoft.com/office/drawing/2014/main" id="{8589C372-6120-8ABD-FC19-548D7B6BC029}"/>
              </a:ext>
            </a:extLst>
          </p:cNvPr>
          <p:cNvPicPr preferRelativeResize="0"/>
          <p:nvPr/>
        </p:nvPicPr>
        <p:blipFill>
          <a:blip r:embed="rId3">
            <a:alphaModFix amt="45000"/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631642" y="-96327"/>
            <a:ext cx="1512358" cy="2209799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90;p13">
            <a:extLst>
              <a:ext uri="{FF2B5EF4-FFF2-40B4-BE49-F238E27FC236}">
                <a16:creationId xmlns:a16="http://schemas.microsoft.com/office/drawing/2014/main" id="{BC565BCE-79A5-44D6-3550-1EC161C12154}"/>
              </a:ext>
            </a:extLst>
          </p:cNvPr>
          <p:cNvSpPr/>
          <p:nvPr/>
        </p:nvSpPr>
        <p:spPr>
          <a:xfrm rot="16200000">
            <a:off x="4743343" y="-549490"/>
            <a:ext cx="1402341" cy="1466898"/>
          </a:xfrm>
          <a:custGeom>
            <a:avLst/>
            <a:gdLst/>
            <a:ahLst/>
            <a:cxnLst/>
            <a:rect l="l" t="t" r="r" b="b"/>
            <a:pathLst>
              <a:path w="8170623" h="8096345" extrusionOk="0">
                <a:moveTo>
                  <a:pt x="0" y="0"/>
                </a:moveTo>
                <a:lnTo>
                  <a:pt x="8170623" y="0"/>
                </a:lnTo>
                <a:lnTo>
                  <a:pt x="8170623" y="8096344"/>
                </a:lnTo>
                <a:lnTo>
                  <a:pt x="0" y="80963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  <a:alphaModFix amt="37000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pt-BR"/>
          </a:p>
        </p:txBody>
      </p: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2C17BAED-13B1-30F2-39D3-C7C423BA7DF3}"/>
              </a:ext>
            </a:extLst>
          </p:cNvPr>
          <p:cNvGrpSpPr/>
          <p:nvPr/>
        </p:nvGrpSpPr>
        <p:grpSpPr>
          <a:xfrm>
            <a:off x="7429960" y="3337105"/>
            <a:ext cx="2875575" cy="2059963"/>
            <a:chOff x="5972046" y="2694295"/>
            <a:chExt cx="2875575" cy="2059963"/>
          </a:xfrm>
        </p:grpSpPr>
        <p:pic>
          <p:nvPicPr>
            <p:cNvPr id="13" name="Google Shape;111;p15">
              <a:extLst>
                <a:ext uri="{FF2B5EF4-FFF2-40B4-BE49-F238E27FC236}">
                  <a16:creationId xmlns:a16="http://schemas.microsoft.com/office/drawing/2014/main" id="{0DAEB735-4DA9-B0EE-2A72-534C4FAF59E8}"/>
                </a:ext>
              </a:extLst>
            </p:cNvPr>
            <p:cNvPicPr preferRelativeResize="0"/>
            <p:nvPr/>
          </p:nvPicPr>
          <p:blipFill>
            <a:blip r:embed="rId5">
              <a:alphaModFix amt="93000"/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5500"/>
                      </a14:imgEffect>
                      <a14:imgEffect>
                        <a14:saturation sat="52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891646" y="2694295"/>
              <a:ext cx="1955975" cy="14313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" name="Google Shape;111;p15">
              <a:extLst>
                <a:ext uri="{FF2B5EF4-FFF2-40B4-BE49-F238E27FC236}">
                  <a16:creationId xmlns:a16="http://schemas.microsoft.com/office/drawing/2014/main" id="{AE02C4FA-D2F4-A57D-332B-DCA645CABB84}"/>
                </a:ext>
              </a:extLst>
            </p:cNvPr>
            <p:cNvPicPr preferRelativeResize="0"/>
            <p:nvPr/>
          </p:nvPicPr>
          <p:blipFill>
            <a:blip r:embed="rId5">
              <a:alphaModFix amt="93000"/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5500"/>
                      </a14:imgEffect>
                      <a14:imgEffect>
                        <a14:saturation sat="52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431846" y="3008620"/>
              <a:ext cx="1955975" cy="14313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" name="Google Shape;111;p15">
              <a:extLst>
                <a:ext uri="{FF2B5EF4-FFF2-40B4-BE49-F238E27FC236}">
                  <a16:creationId xmlns:a16="http://schemas.microsoft.com/office/drawing/2014/main" id="{DF6800B5-AE0F-25AD-34EB-57248F11E6B5}"/>
                </a:ext>
              </a:extLst>
            </p:cNvPr>
            <p:cNvPicPr preferRelativeResize="0"/>
            <p:nvPr/>
          </p:nvPicPr>
          <p:blipFill>
            <a:blip r:embed="rId5">
              <a:alphaModFix amt="93000"/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5500"/>
                      </a14:imgEffect>
                      <a14:imgEffect>
                        <a14:saturation sat="52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972046" y="3322945"/>
              <a:ext cx="1955975" cy="143131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7" name="Google Shape;115;p15">
            <a:extLst>
              <a:ext uri="{FF2B5EF4-FFF2-40B4-BE49-F238E27FC236}">
                <a16:creationId xmlns:a16="http://schemas.microsoft.com/office/drawing/2014/main" id="{45BABEB5-C956-A0F2-71D5-30731421E41D}"/>
              </a:ext>
            </a:extLst>
          </p:cNvPr>
          <p:cNvSpPr/>
          <p:nvPr/>
        </p:nvSpPr>
        <p:spPr>
          <a:xfrm>
            <a:off x="8493141" y="4754229"/>
            <a:ext cx="204671" cy="287033"/>
          </a:xfrm>
          <a:custGeom>
            <a:avLst/>
            <a:gdLst/>
            <a:ahLst/>
            <a:cxnLst/>
            <a:rect l="l" t="t" r="r" b="b"/>
            <a:pathLst>
              <a:path w="1138596" h="1815153" extrusionOk="0">
                <a:moveTo>
                  <a:pt x="0" y="0"/>
                </a:moveTo>
                <a:lnTo>
                  <a:pt x="1138597" y="0"/>
                </a:lnTo>
                <a:lnTo>
                  <a:pt x="1138597" y="1815154"/>
                </a:lnTo>
                <a:lnTo>
                  <a:pt x="0" y="181515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duotone>
                <a:schemeClr val="accent1">
                  <a:shade val="45000"/>
                  <a:satMod val="135000"/>
                </a:schemeClr>
                <a:prstClr val="white"/>
              </a:duotone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7AF2A2C2-F63F-98BA-D0B7-1854B7521188}"/>
              </a:ext>
            </a:extLst>
          </p:cNvPr>
          <p:cNvSpPr txBox="1"/>
          <p:nvPr/>
        </p:nvSpPr>
        <p:spPr>
          <a:xfrm>
            <a:off x="3425727" y="2340918"/>
            <a:ext cx="18847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chemeClr val="accent2">
                    <a:lumMod val="7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OBRIGADO!</a:t>
            </a:r>
            <a:endParaRPr lang="pt-BR" b="1" dirty="0">
              <a:solidFill>
                <a:schemeClr val="accent2">
                  <a:lumMod val="75000"/>
                </a:schemeClr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pic>
        <p:nvPicPr>
          <p:cNvPr id="4" name="Google Shape;84;p13">
            <a:extLst>
              <a:ext uri="{FF2B5EF4-FFF2-40B4-BE49-F238E27FC236}">
                <a16:creationId xmlns:a16="http://schemas.microsoft.com/office/drawing/2014/main" id="{BB99FA8A-5732-6ADA-454A-53D1791E34A7}"/>
              </a:ext>
            </a:extLst>
          </p:cNvPr>
          <p:cNvPicPr preferRelativeResize="0"/>
          <p:nvPr/>
        </p:nvPicPr>
        <p:blipFill>
          <a:blip r:embed="rId8">
            <a:duotone>
              <a:schemeClr val="accent1">
                <a:shade val="45000"/>
                <a:satMod val="135000"/>
              </a:schemeClr>
              <a:prstClr val="white"/>
            </a:duotone>
            <a:alphaModFix amt="33000"/>
          </a:blip>
          <a:stretch>
            <a:fillRect/>
          </a:stretch>
        </p:blipFill>
        <p:spPr>
          <a:xfrm rot="5400000">
            <a:off x="1376304" y="1598643"/>
            <a:ext cx="1123832" cy="6339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17">
            <a:extLst>
              <a:ext uri="{FF2B5EF4-FFF2-40B4-BE49-F238E27FC236}">
                <a16:creationId xmlns:a16="http://schemas.microsoft.com/office/drawing/2014/main" id="{5505E0D1-3928-036F-43BC-28B66ABEC84B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5240626" y="2211354"/>
            <a:ext cx="673941" cy="720792"/>
          </a:xfrm>
          <a:prstGeom prst="rect">
            <a:avLst/>
          </a:prstGeom>
        </p:spPr>
      </p:pic>
      <p:sp>
        <p:nvSpPr>
          <p:cNvPr id="6" name="Google Shape;79;p13">
            <a:extLst>
              <a:ext uri="{FF2B5EF4-FFF2-40B4-BE49-F238E27FC236}">
                <a16:creationId xmlns:a16="http://schemas.microsoft.com/office/drawing/2014/main" id="{70A26996-8514-A1DA-55B3-1208699D0DB7}"/>
              </a:ext>
            </a:extLst>
          </p:cNvPr>
          <p:cNvSpPr txBox="1">
            <a:spLocks/>
          </p:cNvSpPr>
          <p:nvPr/>
        </p:nvSpPr>
        <p:spPr>
          <a:xfrm>
            <a:off x="8040168" y="4424235"/>
            <a:ext cx="618783" cy="6585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00000000-1234-1234-1234-123412341234}" type="slidenum">
              <a:rPr lang="en" sz="2800" b="1" smtClean="0">
                <a:solidFill>
                  <a:schemeClr val="accent2">
                    <a:lumMod val="75000"/>
                  </a:schemeClr>
                </a:solidFill>
              </a:rPr>
              <a:pPr algn="r"/>
              <a:t>21</a:t>
            </a:fld>
            <a:endParaRPr lang="en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01774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>
          <a:extLst>
            <a:ext uri="{FF2B5EF4-FFF2-40B4-BE49-F238E27FC236}">
              <a16:creationId xmlns:a16="http://schemas.microsoft.com/office/drawing/2014/main" id="{158672A3-DAD3-3A71-F6DE-50C764C57B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86;p13">
            <a:extLst>
              <a:ext uri="{FF2B5EF4-FFF2-40B4-BE49-F238E27FC236}">
                <a16:creationId xmlns:a16="http://schemas.microsoft.com/office/drawing/2014/main" id="{ABD8C744-DD54-6607-F1CD-D3212B60FF38}"/>
              </a:ext>
            </a:extLst>
          </p:cNvPr>
          <p:cNvPicPr preferRelativeResize="0"/>
          <p:nvPr/>
        </p:nvPicPr>
        <p:blipFill>
          <a:blip r:embed="rId3">
            <a:alphaModFix amt="45000"/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631642" y="-96327"/>
            <a:ext cx="1512358" cy="2209799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90;p13">
            <a:extLst>
              <a:ext uri="{FF2B5EF4-FFF2-40B4-BE49-F238E27FC236}">
                <a16:creationId xmlns:a16="http://schemas.microsoft.com/office/drawing/2014/main" id="{D95EF7B3-F792-E52B-7E28-86DBADA09299}"/>
              </a:ext>
            </a:extLst>
          </p:cNvPr>
          <p:cNvSpPr/>
          <p:nvPr/>
        </p:nvSpPr>
        <p:spPr>
          <a:xfrm rot="16200000">
            <a:off x="4743343" y="-549490"/>
            <a:ext cx="1402341" cy="1466898"/>
          </a:xfrm>
          <a:custGeom>
            <a:avLst/>
            <a:gdLst/>
            <a:ahLst/>
            <a:cxnLst/>
            <a:rect l="l" t="t" r="r" b="b"/>
            <a:pathLst>
              <a:path w="8170623" h="8096345" extrusionOk="0">
                <a:moveTo>
                  <a:pt x="0" y="0"/>
                </a:moveTo>
                <a:lnTo>
                  <a:pt x="8170623" y="0"/>
                </a:lnTo>
                <a:lnTo>
                  <a:pt x="8170623" y="8096344"/>
                </a:lnTo>
                <a:lnTo>
                  <a:pt x="0" y="80963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  <a:alphaModFix amt="37000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pt-BR"/>
          </a:p>
        </p:txBody>
      </p: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8166983A-3735-9BDA-4B26-7E175F0C06E8}"/>
              </a:ext>
            </a:extLst>
          </p:cNvPr>
          <p:cNvGrpSpPr/>
          <p:nvPr/>
        </p:nvGrpSpPr>
        <p:grpSpPr>
          <a:xfrm>
            <a:off x="7429960" y="3337105"/>
            <a:ext cx="2875575" cy="2059963"/>
            <a:chOff x="5972046" y="2694295"/>
            <a:chExt cx="2875575" cy="2059963"/>
          </a:xfrm>
        </p:grpSpPr>
        <p:pic>
          <p:nvPicPr>
            <p:cNvPr id="13" name="Google Shape;111;p15">
              <a:extLst>
                <a:ext uri="{FF2B5EF4-FFF2-40B4-BE49-F238E27FC236}">
                  <a16:creationId xmlns:a16="http://schemas.microsoft.com/office/drawing/2014/main" id="{8B0E7CBA-A8EC-08AF-2031-9BE4DC00BD5C}"/>
                </a:ext>
              </a:extLst>
            </p:cNvPr>
            <p:cNvPicPr preferRelativeResize="0"/>
            <p:nvPr/>
          </p:nvPicPr>
          <p:blipFill>
            <a:blip r:embed="rId5">
              <a:alphaModFix amt="93000"/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5500"/>
                      </a14:imgEffect>
                      <a14:imgEffect>
                        <a14:saturation sat="52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891646" y="2694295"/>
              <a:ext cx="1955975" cy="14313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" name="Google Shape;111;p15">
              <a:extLst>
                <a:ext uri="{FF2B5EF4-FFF2-40B4-BE49-F238E27FC236}">
                  <a16:creationId xmlns:a16="http://schemas.microsoft.com/office/drawing/2014/main" id="{E8025D92-0533-9538-3474-E1940411ED4B}"/>
                </a:ext>
              </a:extLst>
            </p:cNvPr>
            <p:cNvPicPr preferRelativeResize="0"/>
            <p:nvPr/>
          </p:nvPicPr>
          <p:blipFill>
            <a:blip r:embed="rId5">
              <a:alphaModFix amt="93000"/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5500"/>
                      </a14:imgEffect>
                      <a14:imgEffect>
                        <a14:saturation sat="52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431846" y="3008620"/>
              <a:ext cx="1955975" cy="14313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" name="Google Shape;111;p15">
              <a:extLst>
                <a:ext uri="{FF2B5EF4-FFF2-40B4-BE49-F238E27FC236}">
                  <a16:creationId xmlns:a16="http://schemas.microsoft.com/office/drawing/2014/main" id="{ADE505AA-049F-0A8E-3F3E-D79CD8E4032E}"/>
                </a:ext>
              </a:extLst>
            </p:cNvPr>
            <p:cNvPicPr preferRelativeResize="0"/>
            <p:nvPr/>
          </p:nvPicPr>
          <p:blipFill>
            <a:blip r:embed="rId5">
              <a:alphaModFix amt="93000"/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5500"/>
                      </a14:imgEffect>
                      <a14:imgEffect>
                        <a14:saturation sat="52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972046" y="3322945"/>
              <a:ext cx="1955975" cy="143131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9" name="Google Shape;79;p13">
            <a:extLst>
              <a:ext uri="{FF2B5EF4-FFF2-40B4-BE49-F238E27FC236}">
                <a16:creationId xmlns:a16="http://schemas.microsoft.com/office/drawing/2014/main" id="{A16A1C50-378E-1C1E-7AC4-FF3D0A8E0441}"/>
              </a:ext>
            </a:extLst>
          </p:cNvPr>
          <p:cNvSpPr txBox="1">
            <a:spLocks/>
          </p:cNvSpPr>
          <p:nvPr/>
        </p:nvSpPr>
        <p:spPr>
          <a:xfrm>
            <a:off x="8220417" y="4395603"/>
            <a:ext cx="375060" cy="6585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00000000-1234-1234-1234-123412341234}" type="slidenum">
              <a:rPr lang="en" sz="2800" b="1" smtClean="0">
                <a:solidFill>
                  <a:schemeClr val="accent2">
                    <a:lumMod val="75000"/>
                  </a:schemeClr>
                </a:solidFill>
              </a:rPr>
              <a:pPr algn="r"/>
              <a:t>3</a:t>
            </a:fld>
            <a:endParaRPr lang="en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7" name="Google Shape;115;p15">
            <a:extLst>
              <a:ext uri="{FF2B5EF4-FFF2-40B4-BE49-F238E27FC236}">
                <a16:creationId xmlns:a16="http://schemas.microsoft.com/office/drawing/2014/main" id="{B2785D98-705E-9395-6333-2FCAE6FE1A3B}"/>
              </a:ext>
            </a:extLst>
          </p:cNvPr>
          <p:cNvSpPr/>
          <p:nvPr/>
        </p:nvSpPr>
        <p:spPr>
          <a:xfrm>
            <a:off x="8493141" y="4754229"/>
            <a:ext cx="204671" cy="287033"/>
          </a:xfrm>
          <a:custGeom>
            <a:avLst/>
            <a:gdLst/>
            <a:ahLst/>
            <a:cxnLst/>
            <a:rect l="l" t="t" r="r" b="b"/>
            <a:pathLst>
              <a:path w="1138596" h="1815153" extrusionOk="0">
                <a:moveTo>
                  <a:pt x="0" y="0"/>
                </a:moveTo>
                <a:lnTo>
                  <a:pt x="1138597" y="0"/>
                </a:lnTo>
                <a:lnTo>
                  <a:pt x="1138597" y="1815154"/>
                </a:lnTo>
                <a:lnTo>
                  <a:pt x="0" y="181515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duotone>
                <a:schemeClr val="accent1">
                  <a:shade val="45000"/>
                  <a:satMod val="135000"/>
                </a:schemeClr>
                <a:prstClr val="white"/>
              </a:duotone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47245D62-7FE1-5945-E319-D344B90062B7}"/>
              </a:ext>
            </a:extLst>
          </p:cNvPr>
          <p:cNvSpPr txBox="1"/>
          <p:nvPr/>
        </p:nvSpPr>
        <p:spPr>
          <a:xfrm>
            <a:off x="1308669" y="984795"/>
            <a:ext cx="28251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chemeClr val="accent2">
                    <a:lumMod val="7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INTRODUÇÃO</a:t>
            </a:r>
            <a:endParaRPr lang="pt-BR" b="1" dirty="0">
              <a:solidFill>
                <a:schemeClr val="accent2">
                  <a:lumMod val="75000"/>
                </a:schemeClr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3" name="Google Shape;113;p15">
            <a:extLst>
              <a:ext uri="{FF2B5EF4-FFF2-40B4-BE49-F238E27FC236}">
                <a16:creationId xmlns:a16="http://schemas.microsoft.com/office/drawing/2014/main" id="{E4BFC0AB-BD97-C2F6-E39B-C5AC189073EE}"/>
              </a:ext>
            </a:extLst>
          </p:cNvPr>
          <p:cNvSpPr txBox="1"/>
          <p:nvPr/>
        </p:nvSpPr>
        <p:spPr>
          <a:xfrm>
            <a:off x="1405455" y="1446460"/>
            <a:ext cx="6125645" cy="23391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85750" marR="0" lvl="1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v"/>
            </a:pPr>
            <a:r>
              <a:rPr lang="pt-BR" sz="1600" dirty="0">
                <a:latin typeface="Lato"/>
                <a:ea typeface="Lato"/>
                <a:cs typeface="Lato"/>
                <a:sym typeface="Lato"/>
              </a:rPr>
              <a:t>Se tiver algum engenheiro de dados ou alguém que utilize a ferramenta com frequência, </a:t>
            </a:r>
            <a:r>
              <a:rPr lang="pt-BR" sz="1600" b="1" dirty="0">
                <a:latin typeface="Lato"/>
                <a:ea typeface="Lato"/>
                <a:cs typeface="Lato"/>
                <a:sym typeface="Lato"/>
              </a:rPr>
              <a:t>pode me corrigir</a:t>
            </a:r>
          </a:p>
          <a:p>
            <a:pPr marL="285750" marR="0" lvl="1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v"/>
            </a:pPr>
            <a:r>
              <a:rPr lang="pt-BR" sz="1600" dirty="0">
                <a:latin typeface="Lato"/>
                <a:ea typeface="Lato"/>
                <a:cs typeface="Lato"/>
                <a:sym typeface="Lato"/>
              </a:rPr>
              <a:t>Toda a demonstração será feita com recursos locais (</a:t>
            </a:r>
            <a:r>
              <a:rPr lang="pt-BR" sz="1600" b="1" dirty="0">
                <a:latin typeface="Lato"/>
                <a:ea typeface="Lato"/>
                <a:cs typeface="Lato"/>
                <a:sym typeface="Lato"/>
              </a:rPr>
              <a:t>sem internet</a:t>
            </a:r>
            <a:r>
              <a:rPr lang="pt-BR" sz="1600" dirty="0">
                <a:latin typeface="Lato"/>
                <a:ea typeface="Lato"/>
                <a:cs typeface="Lato"/>
                <a:sym typeface="Lato"/>
              </a:rPr>
              <a:t>), então não será possível mostrar a etapa de extração ao vivo (vocês vão entender...)</a:t>
            </a:r>
            <a:endParaRPr lang="pt-BR" sz="700" dirty="0">
              <a:ea typeface="Lato"/>
            </a:endParaRPr>
          </a:p>
          <a:p>
            <a:pPr marL="285750" marR="0" lvl="1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v"/>
            </a:pPr>
            <a:r>
              <a:rPr lang="pt-BR" sz="160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Será mostrada uma </a:t>
            </a:r>
            <a:r>
              <a:rPr lang="pt-BR" sz="1600" b="1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visão inicial </a:t>
            </a:r>
            <a:r>
              <a:rPr lang="pt-BR" sz="160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da ferramenta</a:t>
            </a:r>
            <a:endParaRPr sz="700" dirty="0"/>
          </a:p>
        </p:txBody>
      </p:sp>
      <p:pic>
        <p:nvPicPr>
          <p:cNvPr id="4" name="Google Shape;84;p13">
            <a:extLst>
              <a:ext uri="{FF2B5EF4-FFF2-40B4-BE49-F238E27FC236}">
                <a16:creationId xmlns:a16="http://schemas.microsoft.com/office/drawing/2014/main" id="{70447A87-B2CD-33B2-52E9-1C3DDB3B5DBF}"/>
              </a:ext>
            </a:extLst>
          </p:cNvPr>
          <p:cNvPicPr preferRelativeResize="0"/>
          <p:nvPr/>
        </p:nvPicPr>
        <p:blipFill>
          <a:blip r:embed="rId8">
            <a:duotone>
              <a:schemeClr val="accent1">
                <a:shade val="45000"/>
                <a:satMod val="135000"/>
              </a:schemeClr>
              <a:prstClr val="white"/>
            </a:duotone>
            <a:alphaModFix amt="33000"/>
          </a:blip>
          <a:stretch>
            <a:fillRect/>
          </a:stretch>
        </p:blipFill>
        <p:spPr>
          <a:xfrm rot="5400000">
            <a:off x="1376304" y="1598643"/>
            <a:ext cx="1123832" cy="63395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97431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>
          <a:extLst>
            <a:ext uri="{FF2B5EF4-FFF2-40B4-BE49-F238E27FC236}">
              <a16:creationId xmlns:a16="http://schemas.microsoft.com/office/drawing/2014/main" id="{5197A7B0-AF2A-DC62-9E4E-D1057FBDC5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86;p13">
            <a:extLst>
              <a:ext uri="{FF2B5EF4-FFF2-40B4-BE49-F238E27FC236}">
                <a16:creationId xmlns:a16="http://schemas.microsoft.com/office/drawing/2014/main" id="{032C3C24-F7B6-F6AA-7A6E-75C4683D3F34}"/>
              </a:ext>
            </a:extLst>
          </p:cNvPr>
          <p:cNvPicPr preferRelativeResize="0"/>
          <p:nvPr/>
        </p:nvPicPr>
        <p:blipFill>
          <a:blip r:embed="rId3">
            <a:alphaModFix amt="45000"/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631642" y="-96327"/>
            <a:ext cx="1512358" cy="2209799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90;p13">
            <a:extLst>
              <a:ext uri="{FF2B5EF4-FFF2-40B4-BE49-F238E27FC236}">
                <a16:creationId xmlns:a16="http://schemas.microsoft.com/office/drawing/2014/main" id="{835DD6D0-C92C-66EF-C0B8-ADA98A4E68B4}"/>
              </a:ext>
            </a:extLst>
          </p:cNvPr>
          <p:cNvSpPr/>
          <p:nvPr/>
        </p:nvSpPr>
        <p:spPr>
          <a:xfrm rot="16200000">
            <a:off x="4743343" y="-549490"/>
            <a:ext cx="1402341" cy="1466898"/>
          </a:xfrm>
          <a:custGeom>
            <a:avLst/>
            <a:gdLst/>
            <a:ahLst/>
            <a:cxnLst/>
            <a:rect l="l" t="t" r="r" b="b"/>
            <a:pathLst>
              <a:path w="8170623" h="8096345" extrusionOk="0">
                <a:moveTo>
                  <a:pt x="0" y="0"/>
                </a:moveTo>
                <a:lnTo>
                  <a:pt x="8170623" y="0"/>
                </a:lnTo>
                <a:lnTo>
                  <a:pt x="8170623" y="8096344"/>
                </a:lnTo>
                <a:lnTo>
                  <a:pt x="0" y="80963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  <a:alphaModFix amt="37000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pt-BR"/>
          </a:p>
        </p:txBody>
      </p: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3635DE26-693F-99CE-83F2-4E7C691ACEFB}"/>
              </a:ext>
            </a:extLst>
          </p:cNvPr>
          <p:cNvGrpSpPr/>
          <p:nvPr/>
        </p:nvGrpSpPr>
        <p:grpSpPr>
          <a:xfrm>
            <a:off x="7429960" y="3337105"/>
            <a:ext cx="2875575" cy="2059963"/>
            <a:chOff x="5972046" y="2694295"/>
            <a:chExt cx="2875575" cy="2059963"/>
          </a:xfrm>
        </p:grpSpPr>
        <p:pic>
          <p:nvPicPr>
            <p:cNvPr id="13" name="Google Shape;111;p15">
              <a:extLst>
                <a:ext uri="{FF2B5EF4-FFF2-40B4-BE49-F238E27FC236}">
                  <a16:creationId xmlns:a16="http://schemas.microsoft.com/office/drawing/2014/main" id="{8BB8A8DD-C1D8-6EA3-CFF4-396B17C61946}"/>
                </a:ext>
              </a:extLst>
            </p:cNvPr>
            <p:cNvPicPr preferRelativeResize="0"/>
            <p:nvPr/>
          </p:nvPicPr>
          <p:blipFill>
            <a:blip r:embed="rId5">
              <a:alphaModFix amt="93000"/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5500"/>
                      </a14:imgEffect>
                      <a14:imgEffect>
                        <a14:saturation sat="52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891646" y="2694295"/>
              <a:ext cx="1955975" cy="14313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" name="Google Shape;111;p15">
              <a:extLst>
                <a:ext uri="{FF2B5EF4-FFF2-40B4-BE49-F238E27FC236}">
                  <a16:creationId xmlns:a16="http://schemas.microsoft.com/office/drawing/2014/main" id="{532C37F8-E17F-6EB5-40BF-D3F47B301855}"/>
                </a:ext>
              </a:extLst>
            </p:cNvPr>
            <p:cNvPicPr preferRelativeResize="0"/>
            <p:nvPr/>
          </p:nvPicPr>
          <p:blipFill>
            <a:blip r:embed="rId5">
              <a:alphaModFix amt="93000"/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5500"/>
                      </a14:imgEffect>
                      <a14:imgEffect>
                        <a14:saturation sat="52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431846" y="3008620"/>
              <a:ext cx="1955975" cy="14313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" name="Google Shape;111;p15">
              <a:extLst>
                <a:ext uri="{FF2B5EF4-FFF2-40B4-BE49-F238E27FC236}">
                  <a16:creationId xmlns:a16="http://schemas.microsoft.com/office/drawing/2014/main" id="{B5B03377-6B50-3A81-21C5-979E69D97AA0}"/>
                </a:ext>
              </a:extLst>
            </p:cNvPr>
            <p:cNvPicPr preferRelativeResize="0"/>
            <p:nvPr/>
          </p:nvPicPr>
          <p:blipFill>
            <a:blip r:embed="rId5">
              <a:alphaModFix amt="93000"/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5500"/>
                      </a14:imgEffect>
                      <a14:imgEffect>
                        <a14:saturation sat="52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972046" y="3322945"/>
              <a:ext cx="1955975" cy="143131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9" name="Google Shape;79;p13">
            <a:extLst>
              <a:ext uri="{FF2B5EF4-FFF2-40B4-BE49-F238E27FC236}">
                <a16:creationId xmlns:a16="http://schemas.microsoft.com/office/drawing/2014/main" id="{776CEE64-B0C4-243A-EE62-19D7E7349626}"/>
              </a:ext>
            </a:extLst>
          </p:cNvPr>
          <p:cNvSpPr txBox="1">
            <a:spLocks/>
          </p:cNvSpPr>
          <p:nvPr/>
        </p:nvSpPr>
        <p:spPr>
          <a:xfrm>
            <a:off x="8220417" y="4395603"/>
            <a:ext cx="375060" cy="6585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00000000-1234-1234-1234-123412341234}" type="slidenum">
              <a:rPr lang="en" sz="2800" b="1" smtClean="0">
                <a:solidFill>
                  <a:schemeClr val="accent2">
                    <a:lumMod val="75000"/>
                  </a:schemeClr>
                </a:solidFill>
              </a:rPr>
              <a:pPr algn="r"/>
              <a:t>4</a:t>
            </a:fld>
            <a:endParaRPr lang="en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7" name="Google Shape;115;p15">
            <a:extLst>
              <a:ext uri="{FF2B5EF4-FFF2-40B4-BE49-F238E27FC236}">
                <a16:creationId xmlns:a16="http://schemas.microsoft.com/office/drawing/2014/main" id="{359C5034-6E34-758B-E305-29964D984EDD}"/>
              </a:ext>
            </a:extLst>
          </p:cNvPr>
          <p:cNvSpPr/>
          <p:nvPr/>
        </p:nvSpPr>
        <p:spPr>
          <a:xfrm>
            <a:off x="8493141" y="4754229"/>
            <a:ext cx="204671" cy="287033"/>
          </a:xfrm>
          <a:custGeom>
            <a:avLst/>
            <a:gdLst/>
            <a:ahLst/>
            <a:cxnLst/>
            <a:rect l="l" t="t" r="r" b="b"/>
            <a:pathLst>
              <a:path w="1138596" h="1815153" extrusionOk="0">
                <a:moveTo>
                  <a:pt x="0" y="0"/>
                </a:moveTo>
                <a:lnTo>
                  <a:pt x="1138597" y="0"/>
                </a:lnTo>
                <a:lnTo>
                  <a:pt x="1138597" y="1815154"/>
                </a:lnTo>
                <a:lnTo>
                  <a:pt x="0" y="181515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duotone>
                <a:schemeClr val="accent1">
                  <a:shade val="45000"/>
                  <a:satMod val="135000"/>
                </a:schemeClr>
                <a:prstClr val="white"/>
              </a:duotone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414597F-4717-12D8-2A94-632668DE05A1}"/>
              </a:ext>
            </a:extLst>
          </p:cNvPr>
          <p:cNvSpPr txBox="1"/>
          <p:nvPr/>
        </p:nvSpPr>
        <p:spPr>
          <a:xfrm>
            <a:off x="1308669" y="1822134"/>
            <a:ext cx="5775324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Resumidamente, um </a:t>
            </a:r>
            <a:r>
              <a:rPr lang="pt-BR" b="1" dirty="0"/>
              <a:t>orquestrador</a:t>
            </a:r>
            <a:r>
              <a:rPr lang="pt-BR" dirty="0"/>
              <a:t> de pipelines de dados</a:t>
            </a:r>
          </a:p>
          <a:p>
            <a:endParaRPr lang="pt-BR" dirty="0"/>
          </a:p>
          <a:p>
            <a:pPr marL="285750" indent="-285750"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v"/>
            </a:pPr>
            <a:r>
              <a:rPr lang="pt-BR" b="1" dirty="0"/>
              <a:t>Open Source</a:t>
            </a:r>
          </a:p>
          <a:p>
            <a:pPr marL="285750" indent="-285750"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v"/>
            </a:pPr>
            <a:r>
              <a:rPr lang="pt-BR" b="1" dirty="0"/>
              <a:t>Feito em Python</a:t>
            </a:r>
          </a:p>
          <a:p>
            <a:pPr marL="285750" indent="-285750"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v"/>
            </a:pPr>
            <a:r>
              <a:rPr lang="pt-BR" b="1" dirty="0"/>
              <a:t>Extensível e customizável</a:t>
            </a:r>
          </a:p>
          <a:p>
            <a:pPr>
              <a:buClr>
                <a:schemeClr val="accent2">
                  <a:lumMod val="75000"/>
                </a:schemeClr>
              </a:buClr>
            </a:pPr>
            <a:endParaRPr lang="pt-BR" dirty="0"/>
          </a:p>
          <a:p>
            <a:pPr>
              <a:buClr>
                <a:schemeClr val="accent2">
                  <a:lumMod val="75000"/>
                </a:schemeClr>
              </a:buClr>
            </a:pPr>
            <a:r>
              <a:rPr lang="pt-BR" dirty="0"/>
              <a:t>Utilizado em:</a:t>
            </a:r>
          </a:p>
          <a:p>
            <a:pPr>
              <a:buClr>
                <a:schemeClr val="accent2">
                  <a:lumMod val="75000"/>
                </a:schemeClr>
              </a:buClr>
            </a:pPr>
            <a:endParaRPr lang="pt-BR" dirty="0"/>
          </a:p>
          <a:p>
            <a:pPr marL="285750" indent="-285750"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v"/>
            </a:pPr>
            <a:r>
              <a:rPr lang="pt-BR" b="1" dirty="0"/>
              <a:t>Engenharia de Dados e Ciência de Dados </a:t>
            </a:r>
          </a:p>
          <a:p>
            <a:pPr marL="285750" indent="-285750"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v"/>
            </a:pPr>
            <a:r>
              <a:rPr lang="pt-BR" b="1" dirty="0"/>
              <a:t>Processos de ETL</a:t>
            </a:r>
          </a:p>
          <a:p>
            <a:pPr marL="285750" indent="-285750"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v"/>
            </a:pPr>
            <a:r>
              <a:rPr lang="pt-BR" b="1" dirty="0"/>
              <a:t>Tarefas de processamento de dados</a:t>
            </a:r>
          </a:p>
          <a:p>
            <a:endParaRPr lang="pt-BR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7ED40F78-46D8-7418-1B7E-65F0025C8D08}"/>
              </a:ext>
            </a:extLst>
          </p:cNvPr>
          <p:cNvSpPr txBox="1"/>
          <p:nvPr/>
        </p:nvSpPr>
        <p:spPr>
          <a:xfrm>
            <a:off x="1308669" y="991145"/>
            <a:ext cx="53080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chemeClr val="accent2">
                    <a:lumMod val="7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SOBRE A TECNOLOGIA</a:t>
            </a:r>
            <a:endParaRPr lang="pt-BR" b="1" dirty="0">
              <a:solidFill>
                <a:schemeClr val="accent2">
                  <a:lumMod val="75000"/>
                </a:schemeClr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231A49F2-DDA3-60F7-3686-5A8173F2A782}"/>
              </a:ext>
            </a:extLst>
          </p:cNvPr>
          <p:cNvSpPr txBox="1"/>
          <p:nvPr/>
        </p:nvSpPr>
        <p:spPr>
          <a:xfrm>
            <a:off x="1308669" y="1449873"/>
            <a:ext cx="3891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800" b="1" dirty="0">
                <a:solidFill>
                  <a:schemeClr val="accent1">
                    <a:lumMod val="7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O QUE É O AIRFLOW?</a:t>
            </a:r>
            <a:endParaRPr lang="pt-BR" sz="1100" b="1" dirty="0">
              <a:solidFill>
                <a:schemeClr val="accent1">
                  <a:lumMod val="75000"/>
                </a:schemeClr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pic>
        <p:nvPicPr>
          <p:cNvPr id="9" name="Google Shape;84;p13">
            <a:extLst>
              <a:ext uri="{FF2B5EF4-FFF2-40B4-BE49-F238E27FC236}">
                <a16:creationId xmlns:a16="http://schemas.microsoft.com/office/drawing/2014/main" id="{CDFF2874-F185-E47F-BFAA-A30115939295}"/>
              </a:ext>
            </a:extLst>
          </p:cNvPr>
          <p:cNvPicPr preferRelativeResize="0"/>
          <p:nvPr/>
        </p:nvPicPr>
        <p:blipFill>
          <a:blip r:embed="rId8">
            <a:duotone>
              <a:schemeClr val="accent1">
                <a:shade val="45000"/>
                <a:satMod val="135000"/>
              </a:schemeClr>
              <a:prstClr val="white"/>
            </a:duotone>
            <a:alphaModFix amt="33000"/>
          </a:blip>
          <a:stretch>
            <a:fillRect/>
          </a:stretch>
        </p:blipFill>
        <p:spPr>
          <a:xfrm rot="5400000">
            <a:off x="1376304" y="1598643"/>
            <a:ext cx="1123832" cy="6339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Picture 11">
            <a:extLst>
              <a:ext uri="{FF2B5EF4-FFF2-40B4-BE49-F238E27FC236}">
                <a16:creationId xmlns:a16="http://schemas.microsoft.com/office/drawing/2014/main" id="{A16DAFB5-C29F-2369-0428-1C2AE3696459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6700564" y="2157232"/>
            <a:ext cx="766858" cy="829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7405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>
          <a:extLst>
            <a:ext uri="{FF2B5EF4-FFF2-40B4-BE49-F238E27FC236}">
              <a16:creationId xmlns:a16="http://schemas.microsoft.com/office/drawing/2014/main" id="{FE7B7B3E-5A46-5580-1151-BE12412B2E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86;p13">
            <a:extLst>
              <a:ext uri="{FF2B5EF4-FFF2-40B4-BE49-F238E27FC236}">
                <a16:creationId xmlns:a16="http://schemas.microsoft.com/office/drawing/2014/main" id="{14C1C587-D235-2F1A-10C7-A9831B3A0B5D}"/>
              </a:ext>
            </a:extLst>
          </p:cNvPr>
          <p:cNvPicPr preferRelativeResize="0"/>
          <p:nvPr/>
        </p:nvPicPr>
        <p:blipFill>
          <a:blip r:embed="rId3">
            <a:alphaModFix amt="45000"/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631642" y="-96327"/>
            <a:ext cx="1512358" cy="2209799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90;p13">
            <a:extLst>
              <a:ext uri="{FF2B5EF4-FFF2-40B4-BE49-F238E27FC236}">
                <a16:creationId xmlns:a16="http://schemas.microsoft.com/office/drawing/2014/main" id="{D9D3C7AD-3315-8946-CD88-11CC9100047D}"/>
              </a:ext>
            </a:extLst>
          </p:cNvPr>
          <p:cNvSpPr/>
          <p:nvPr/>
        </p:nvSpPr>
        <p:spPr>
          <a:xfrm rot="16200000">
            <a:off x="4743343" y="-549490"/>
            <a:ext cx="1402341" cy="1466898"/>
          </a:xfrm>
          <a:custGeom>
            <a:avLst/>
            <a:gdLst/>
            <a:ahLst/>
            <a:cxnLst/>
            <a:rect l="l" t="t" r="r" b="b"/>
            <a:pathLst>
              <a:path w="8170623" h="8096345" extrusionOk="0">
                <a:moveTo>
                  <a:pt x="0" y="0"/>
                </a:moveTo>
                <a:lnTo>
                  <a:pt x="8170623" y="0"/>
                </a:lnTo>
                <a:lnTo>
                  <a:pt x="8170623" y="8096344"/>
                </a:lnTo>
                <a:lnTo>
                  <a:pt x="0" y="80963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  <a:alphaModFix amt="37000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pt-BR"/>
          </a:p>
        </p:txBody>
      </p: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6CFB1752-27E9-E0DC-A71E-7AA5E285EF4E}"/>
              </a:ext>
            </a:extLst>
          </p:cNvPr>
          <p:cNvGrpSpPr/>
          <p:nvPr/>
        </p:nvGrpSpPr>
        <p:grpSpPr>
          <a:xfrm>
            <a:off x="7429960" y="3337105"/>
            <a:ext cx="2875575" cy="2059963"/>
            <a:chOff x="5972046" y="2694295"/>
            <a:chExt cx="2875575" cy="2059963"/>
          </a:xfrm>
        </p:grpSpPr>
        <p:pic>
          <p:nvPicPr>
            <p:cNvPr id="13" name="Google Shape;111;p15">
              <a:extLst>
                <a:ext uri="{FF2B5EF4-FFF2-40B4-BE49-F238E27FC236}">
                  <a16:creationId xmlns:a16="http://schemas.microsoft.com/office/drawing/2014/main" id="{7AF12D6C-3100-CE61-F341-64E83FC2CA03}"/>
                </a:ext>
              </a:extLst>
            </p:cNvPr>
            <p:cNvPicPr preferRelativeResize="0"/>
            <p:nvPr/>
          </p:nvPicPr>
          <p:blipFill>
            <a:blip r:embed="rId5">
              <a:alphaModFix amt="93000"/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5500"/>
                      </a14:imgEffect>
                      <a14:imgEffect>
                        <a14:saturation sat="52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891646" y="2694295"/>
              <a:ext cx="1955975" cy="14313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" name="Google Shape;111;p15">
              <a:extLst>
                <a:ext uri="{FF2B5EF4-FFF2-40B4-BE49-F238E27FC236}">
                  <a16:creationId xmlns:a16="http://schemas.microsoft.com/office/drawing/2014/main" id="{60E7E7AF-24D7-9F03-4DEF-7AA00E834E92}"/>
                </a:ext>
              </a:extLst>
            </p:cNvPr>
            <p:cNvPicPr preferRelativeResize="0"/>
            <p:nvPr/>
          </p:nvPicPr>
          <p:blipFill>
            <a:blip r:embed="rId5">
              <a:alphaModFix amt="93000"/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5500"/>
                      </a14:imgEffect>
                      <a14:imgEffect>
                        <a14:saturation sat="52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431846" y="3008620"/>
              <a:ext cx="1955975" cy="14313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" name="Google Shape;111;p15">
              <a:extLst>
                <a:ext uri="{FF2B5EF4-FFF2-40B4-BE49-F238E27FC236}">
                  <a16:creationId xmlns:a16="http://schemas.microsoft.com/office/drawing/2014/main" id="{BEA51AE6-20D5-C243-01BD-A14CCDCEDA46}"/>
                </a:ext>
              </a:extLst>
            </p:cNvPr>
            <p:cNvPicPr preferRelativeResize="0"/>
            <p:nvPr/>
          </p:nvPicPr>
          <p:blipFill>
            <a:blip r:embed="rId5">
              <a:alphaModFix amt="93000"/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5500"/>
                      </a14:imgEffect>
                      <a14:imgEffect>
                        <a14:saturation sat="52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972046" y="3322945"/>
              <a:ext cx="1955975" cy="143131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9" name="Google Shape;79;p13">
            <a:extLst>
              <a:ext uri="{FF2B5EF4-FFF2-40B4-BE49-F238E27FC236}">
                <a16:creationId xmlns:a16="http://schemas.microsoft.com/office/drawing/2014/main" id="{7E754612-4CB0-F732-2676-4137F8F6AAF4}"/>
              </a:ext>
            </a:extLst>
          </p:cNvPr>
          <p:cNvSpPr txBox="1">
            <a:spLocks/>
          </p:cNvSpPr>
          <p:nvPr/>
        </p:nvSpPr>
        <p:spPr>
          <a:xfrm>
            <a:off x="8220417" y="4395603"/>
            <a:ext cx="375060" cy="6585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00000000-1234-1234-1234-123412341234}" type="slidenum">
              <a:rPr lang="en" sz="2800" b="1" smtClean="0">
                <a:solidFill>
                  <a:schemeClr val="accent2">
                    <a:lumMod val="75000"/>
                  </a:schemeClr>
                </a:solidFill>
              </a:rPr>
              <a:pPr algn="r"/>
              <a:t>5</a:t>
            </a:fld>
            <a:endParaRPr lang="en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7" name="Google Shape;115;p15">
            <a:extLst>
              <a:ext uri="{FF2B5EF4-FFF2-40B4-BE49-F238E27FC236}">
                <a16:creationId xmlns:a16="http://schemas.microsoft.com/office/drawing/2014/main" id="{38378244-7598-A39E-67BA-F9CE8829CBAE}"/>
              </a:ext>
            </a:extLst>
          </p:cNvPr>
          <p:cNvSpPr/>
          <p:nvPr/>
        </p:nvSpPr>
        <p:spPr>
          <a:xfrm>
            <a:off x="8493141" y="4754229"/>
            <a:ext cx="204671" cy="287033"/>
          </a:xfrm>
          <a:custGeom>
            <a:avLst/>
            <a:gdLst/>
            <a:ahLst/>
            <a:cxnLst/>
            <a:rect l="l" t="t" r="r" b="b"/>
            <a:pathLst>
              <a:path w="1138596" h="1815153" extrusionOk="0">
                <a:moveTo>
                  <a:pt x="0" y="0"/>
                </a:moveTo>
                <a:lnTo>
                  <a:pt x="1138597" y="0"/>
                </a:lnTo>
                <a:lnTo>
                  <a:pt x="1138597" y="1815154"/>
                </a:lnTo>
                <a:lnTo>
                  <a:pt x="0" y="181515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duotone>
                <a:schemeClr val="accent1">
                  <a:shade val="45000"/>
                  <a:satMod val="135000"/>
                </a:schemeClr>
                <a:prstClr val="white"/>
              </a:duotone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9509228F-52FB-087F-AEA6-1515A59A5892}"/>
              </a:ext>
            </a:extLst>
          </p:cNvPr>
          <p:cNvSpPr txBox="1"/>
          <p:nvPr/>
        </p:nvSpPr>
        <p:spPr>
          <a:xfrm>
            <a:off x="1308669" y="1833086"/>
            <a:ext cx="577532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Foi criada no Airbnb em 2014-2015 e desde 2019 faz parte da Apache Software Foundation. 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56C5D8CC-D13E-5E74-E26F-E0A1872B3E69}"/>
              </a:ext>
            </a:extLst>
          </p:cNvPr>
          <p:cNvSpPr txBox="1"/>
          <p:nvPr/>
        </p:nvSpPr>
        <p:spPr>
          <a:xfrm>
            <a:off x="1308669" y="991145"/>
            <a:ext cx="53080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chemeClr val="accent2">
                    <a:lumMod val="7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SOBRE A TECNOLOGIA</a:t>
            </a:r>
            <a:endParaRPr lang="pt-BR" b="1" dirty="0">
              <a:solidFill>
                <a:schemeClr val="accent2">
                  <a:lumMod val="75000"/>
                </a:schemeClr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DD4A4404-3614-48E2-330B-8EE9F9099357}"/>
              </a:ext>
            </a:extLst>
          </p:cNvPr>
          <p:cNvSpPr txBox="1"/>
          <p:nvPr/>
        </p:nvSpPr>
        <p:spPr>
          <a:xfrm>
            <a:off x="1308669" y="1449873"/>
            <a:ext cx="3891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800" b="1" dirty="0">
                <a:solidFill>
                  <a:schemeClr val="accent1">
                    <a:lumMod val="7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QUEM CRIOU?</a:t>
            </a:r>
            <a:endParaRPr lang="pt-BR" sz="1100" b="1" dirty="0">
              <a:solidFill>
                <a:schemeClr val="accent1">
                  <a:lumMod val="75000"/>
                </a:schemeClr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pic>
        <p:nvPicPr>
          <p:cNvPr id="9" name="Google Shape;84;p13">
            <a:extLst>
              <a:ext uri="{FF2B5EF4-FFF2-40B4-BE49-F238E27FC236}">
                <a16:creationId xmlns:a16="http://schemas.microsoft.com/office/drawing/2014/main" id="{EF77C357-5552-81B2-4861-6F00CC538F09}"/>
              </a:ext>
            </a:extLst>
          </p:cNvPr>
          <p:cNvPicPr preferRelativeResize="0"/>
          <p:nvPr/>
        </p:nvPicPr>
        <p:blipFill>
          <a:blip r:embed="rId8">
            <a:duotone>
              <a:schemeClr val="accent1">
                <a:shade val="45000"/>
                <a:satMod val="135000"/>
              </a:schemeClr>
              <a:prstClr val="white"/>
            </a:duotone>
            <a:alphaModFix amt="33000"/>
          </a:blip>
          <a:stretch>
            <a:fillRect/>
          </a:stretch>
        </p:blipFill>
        <p:spPr>
          <a:xfrm rot="5400000">
            <a:off x="1376304" y="1598643"/>
            <a:ext cx="1123832" cy="6339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O que é Airbnb? Aprenda como economizar nas suas viagens!">
            <a:extLst>
              <a:ext uri="{FF2B5EF4-FFF2-40B4-BE49-F238E27FC236}">
                <a16:creationId xmlns:a16="http://schemas.microsoft.com/office/drawing/2014/main" id="{BCBA777C-E0DB-36B2-00AD-96F785099B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>
                        <a14:foregroundMark x1="35938" y1="80000" x2="34844" y2="85000"/>
                        <a14:foregroundMark x1="38750" y1="79444" x2="38750" y2="79444"/>
                        <a14:foregroundMark x1="38750" y1="72778" x2="38750" y2="72778"/>
                        <a14:foregroundMark x1="41719" y1="80556" x2="41719" y2="80556"/>
                        <a14:foregroundMark x1="46719" y1="75000" x2="46719" y2="75000"/>
                        <a14:foregroundMark x1="55469" y1="79444" x2="55469" y2="79444"/>
                        <a14:foregroundMark x1="63438" y1="77222" x2="63438" y2="772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408" y="2911687"/>
            <a:ext cx="1822351" cy="1025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Agrupar 6">
            <a:extLst>
              <a:ext uri="{FF2B5EF4-FFF2-40B4-BE49-F238E27FC236}">
                <a16:creationId xmlns:a16="http://schemas.microsoft.com/office/drawing/2014/main" id="{26493828-E85D-B302-B4DB-B9A511DC1703}"/>
              </a:ext>
            </a:extLst>
          </p:cNvPr>
          <p:cNvGrpSpPr/>
          <p:nvPr/>
        </p:nvGrpSpPr>
        <p:grpSpPr>
          <a:xfrm>
            <a:off x="2456569" y="3056933"/>
            <a:ext cx="1672754" cy="734579"/>
            <a:chOff x="2620144" y="2836082"/>
            <a:chExt cx="1672754" cy="734579"/>
          </a:xfrm>
        </p:grpSpPr>
        <p:pic>
          <p:nvPicPr>
            <p:cNvPr id="1030" name="Picture 6" descr="Apache in 2020 - By The Digits - The Apache Software Foundation Blog">
              <a:extLst>
                <a:ext uri="{FF2B5EF4-FFF2-40B4-BE49-F238E27FC236}">
                  <a16:creationId xmlns:a16="http://schemas.microsoft.com/office/drawing/2014/main" id="{70EA88EB-ABF5-E3C8-2597-A83D26AA605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889" t="34798" r="3681" b="34762"/>
            <a:stretch/>
          </p:blipFill>
          <p:spPr bwMode="auto">
            <a:xfrm>
              <a:off x="2986894" y="3086100"/>
              <a:ext cx="1306004" cy="2639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Apache in 2020 - By The Digits - The Apache Software Foundation Blog">
              <a:extLst>
                <a:ext uri="{FF2B5EF4-FFF2-40B4-BE49-F238E27FC236}">
                  <a16:creationId xmlns:a16="http://schemas.microsoft.com/office/drawing/2014/main" id="{90783A3F-1D53-D664-89C2-5ACD1EB4410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3" r="75126"/>
            <a:stretch/>
          </p:blipFill>
          <p:spPr bwMode="auto">
            <a:xfrm>
              <a:off x="2620144" y="2836082"/>
              <a:ext cx="358393" cy="7345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8" name="Picture 5">
            <a:extLst>
              <a:ext uri="{FF2B5EF4-FFF2-40B4-BE49-F238E27FC236}">
                <a16:creationId xmlns:a16="http://schemas.microsoft.com/office/drawing/2014/main" id="{1EF961C6-A172-CB87-9E54-E8DC67C481E3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4572000" y="2895722"/>
            <a:ext cx="1593621" cy="1171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5390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>
          <a:extLst>
            <a:ext uri="{FF2B5EF4-FFF2-40B4-BE49-F238E27FC236}">
              <a16:creationId xmlns:a16="http://schemas.microsoft.com/office/drawing/2014/main" id="{C9B79FCD-A82F-696A-8F48-878FD4DD5F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86;p13">
            <a:extLst>
              <a:ext uri="{FF2B5EF4-FFF2-40B4-BE49-F238E27FC236}">
                <a16:creationId xmlns:a16="http://schemas.microsoft.com/office/drawing/2014/main" id="{07230AC9-EF3A-8D2F-3011-52F7A1080552}"/>
              </a:ext>
            </a:extLst>
          </p:cNvPr>
          <p:cNvPicPr preferRelativeResize="0"/>
          <p:nvPr/>
        </p:nvPicPr>
        <p:blipFill>
          <a:blip r:embed="rId3">
            <a:alphaModFix amt="45000"/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631642" y="-96327"/>
            <a:ext cx="1512358" cy="2209799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90;p13">
            <a:extLst>
              <a:ext uri="{FF2B5EF4-FFF2-40B4-BE49-F238E27FC236}">
                <a16:creationId xmlns:a16="http://schemas.microsoft.com/office/drawing/2014/main" id="{9BA094B9-1DD1-586F-59D0-A234ECAFD709}"/>
              </a:ext>
            </a:extLst>
          </p:cNvPr>
          <p:cNvSpPr/>
          <p:nvPr/>
        </p:nvSpPr>
        <p:spPr>
          <a:xfrm rot="16200000">
            <a:off x="4743343" y="-549490"/>
            <a:ext cx="1402341" cy="1466898"/>
          </a:xfrm>
          <a:custGeom>
            <a:avLst/>
            <a:gdLst/>
            <a:ahLst/>
            <a:cxnLst/>
            <a:rect l="l" t="t" r="r" b="b"/>
            <a:pathLst>
              <a:path w="8170623" h="8096345" extrusionOk="0">
                <a:moveTo>
                  <a:pt x="0" y="0"/>
                </a:moveTo>
                <a:lnTo>
                  <a:pt x="8170623" y="0"/>
                </a:lnTo>
                <a:lnTo>
                  <a:pt x="8170623" y="8096344"/>
                </a:lnTo>
                <a:lnTo>
                  <a:pt x="0" y="80963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  <a:alphaModFix amt="37000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pt-BR"/>
          </a:p>
        </p:txBody>
      </p: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D4FAE6E3-9F45-BAD8-37C7-D43C689BDEA9}"/>
              </a:ext>
            </a:extLst>
          </p:cNvPr>
          <p:cNvGrpSpPr/>
          <p:nvPr/>
        </p:nvGrpSpPr>
        <p:grpSpPr>
          <a:xfrm>
            <a:off x="7429960" y="3337105"/>
            <a:ext cx="2875575" cy="2059963"/>
            <a:chOff x="5972046" y="2694295"/>
            <a:chExt cx="2875575" cy="2059963"/>
          </a:xfrm>
        </p:grpSpPr>
        <p:pic>
          <p:nvPicPr>
            <p:cNvPr id="13" name="Google Shape;111;p15">
              <a:extLst>
                <a:ext uri="{FF2B5EF4-FFF2-40B4-BE49-F238E27FC236}">
                  <a16:creationId xmlns:a16="http://schemas.microsoft.com/office/drawing/2014/main" id="{D9613396-3F8F-ADAE-494C-AD7E6CEAA7C5}"/>
                </a:ext>
              </a:extLst>
            </p:cNvPr>
            <p:cNvPicPr preferRelativeResize="0"/>
            <p:nvPr/>
          </p:nvPicPr>
          <p:blipFill>
            <a:blip r:embed="rId5">
              <a:alphaModFix amt="93000"/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5500"/>
                      </a14:imgEffect>
                      <a14:imgEffect>
                        <a14:saturation sat="52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891646" y="2694295"/>
              <a:ext cx="1955975" cy="14313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" name="Google Shape;111;p15">
              <a:extLst>
                <a:ext uri="{FF2B5EF4-FFF2-40B4-BE49-F238E27FC236}">
                  <a16:creationId xmlns:a16="http://schemas.microsoft.com/office/drawing/2014/main" id="{5AEAEF40-DD06-2EF5-B016-0A38D1242C8F}"/>
                </a:ext>
              </a:extLst>
            </p:cNvPr>
            <p:cNvPicPr preferRelativeResize="0"/>
            <p:nvPr/>
          </p:nvPicPr>
          <p:blipFill>
            <a:blip r:embed="rId5">
              <a:alphaModFix amt="93000"/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5500"/>
                      </a14:imgEffect>
                      <a14:imgEffect>
                        <a14:saturation sat="52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431846" y="3008620"/>
              <a:ext cx="1955975" cy="14313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" name="Google Shape;111;p15">
              <a:extLst>
                <a:ext uri="{FF2B5EF4-FFF2-40B4-BE49-F238E27FC236}">
                  <a16:creationId xmlns:a16="http://schemas.microsoft.com/office/drawing/2014/main" id="{9A38F647-CFDA-DF0A-DD20-18976857AA34}"/>
                </a:ext>
              </a:extLst>
            </p:cNvPr>
            <p:cNvPicPr preferRelativeResize="0"/>
            <p:nvPr/>
          </p:nvPicPr>
          <p:blipFill>
            <a:blip r:embed="rId5">
              <a:alphaModFix amt="93000"/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5500"/>
                      </a14:imgEffect>
                      <a14:imgEffect>
                        <a14:saturation sat="52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972046" y="3322945"/>
              <a:ext cx="1955975" cy="143131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9" name="Google Shape;79;p13">
            <a:extLst>
              <a:ext uri="{FF2B5EF4-FFF2-40B4-BE49-F238E27FC236}">
                <a16:creationId xmlns:a16="http://schemas.microsoft.com/office/drawing/2014/main" id="{D21B4234-DCB4-2762-15EE-90CC379AB24E}"/>
              </a:ext>
            </a:extLst>
          </p:cNvPr>
          <p:cNvSpPr txBox="1">
            <a:spLocks/>
          </p:cNvSpPr>
          <p:nvPr/>
        </p:nvSpPr>
        <p:spPr>
          <a:xfrm>
            <a:off x="8220417" y="4395603"/>
            <a:ext cx="375060" cy="6585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00000000-1234-1234-1234-123412341234}" type="slidenum">
              <a:rPr lang="en" sz="2800" b="1" smtClean="0">
                <a:solidFill>
                  <a:schemeClr val="accent2">
                    <a:lumMod val="75000"/>
                  </a:schemeClr>
                </a:solidFill>
              </a:rPr>
              <a:pPr algn="r"/>
              <a:t>6</a:t>
            </a:fld>
            <a:endParaRPr lang="en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7" name="Google Shape;115;p15">
            <a:extLst>
              <a:ext uri="{FF2B5EF4-FFF2-40B4-BE49-F238E27FC236}">
                <a16:creationId xmlns:a16="http://schemas.microsoft.com/office/drawing/2014/main" id="{7C5DCA6E-9FB6-07CB-5F10-A46CE12ACD72}"/>
              </a:ext>
            </a:extLst>
          </p:cNvPr>
          <p:cNvSpPr/>
          <p:nvPr/>
        </p:nvSpPr>
        <p:spPr>
          <a:xfrm>
            <a:off x="8493141" y="4754229"/>
            <a:ext cx="204671" cy="287033"/>
          </a:xfrm>
          <a:custGeom>
            <a:avLst/>
            <a:gdLst/>
            <a:ahLst/>
            <a:cxnLst/>
            <a:rect l="l" t="t" r="r" b="b"/>
            <a:pathLst>
              <a:path w="1138596" h="1815153" extrusionOk="0">
                <a:moveTo>
                  <a:pt x="0" y="0"/>
                </a:moveTo>
                <a:lnTo>
                  <a:pt x="1138597" y="0"/>
                </a:lnTo>
                <a:lnTo>
                  <a:pt x="1138597" y="1815154"/>
                </a:lnTo>
                <a:lnTo>
                  <a:pt x="0" y="181515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duotone>
                <a:schemeClr val="accent1">
                  <a:shade val="45000"/>
                  <a:satMod val="135000"/>
                </a:schemeClr>
                <a:prstClr val="white"/>
              </a:duotone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325CE5CB-A19F-7241-63F9-1D0A1F303C14}"/>
              </a:ext>
            </a:extLst>
          </p:cNvPr>
          <p:cNvSpPr txBox="1"/>
          <p:nvPr/>
        </p:nvSpPr>
        <p:spPr>
          <a:xfrm>
            <a:off x="1308669" y="991145"/>
            <a:ext cx="53080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chemeClr val="accent2">
                    <a:lumMod val="7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SOBRE A TECNOLOGIA</a:t>
            </a:r>
            <a:endParaRPr lang="pt-BR" b="1" dirty="0">
              <a:solidFill>
                <a:schemeClr val="accent2">
                  <a:lumMod val="75000"/>
                </a:schemeClr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AC9441E7-EFD6-50BB-63A2-D2B571723613}"/>
              </a:ext>
            </a:extLst>
          </p:cNvPr>
          <p:cNvSpPr txBox="1"/>
          <p:nvPr/>
        </p:nvSpPr>
        <p:spPr>
          <a:xfrm>
            <a:off x="1308669" y="1449873"/>
            <a:ext cx="3891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800" b="1" dirty="0">
                <a:solidFill>
                  <a:schemeClr val="accent1">
                    <a:lumMod val="7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QUEM CRIOU?</a:t>
            </a:r>
            <a:endParaRPr lang="pt-BR" sz="1100" b="1" dirty="0">
              <a:solidFill>
                <a:schemeClr val="accent1">
                  <a:lumMod val="75000"/>
                </a:schemeClr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pic>
        <p:nvPicPr>
          <p:cNvPr id="9" name="Google Shape;84;p13">
            <a:extLst>
              <a:ext uri="{FF2B5EF4-FFF2-40B4-BE49-F238E27FC236}">
                <a16:creationId xmlns:a16="http://schemas.microsoft.com/office/drawing/2014/main" id="{5F1CD806-DFEB-2294-814E-6B492327B048}"/>
              </a:ext>
            </a:extLst>
          </p:cNvPr>
          <p:cNvPicPr preferRelativeResize="0"/>
          <p:nvPr/>
        </p:nvPicPr>
        <p:blipFill>
          <a:blip r:embed="rId8">
            <a:duotone>
              <a:schemeClr val="accent1">
                <a:shade val="45000"/>
                <a:satMod val="135000"/>
              </a:schemeClr>
              <a:prstClr val="white"/>
            </a:duotone>
            <a:alphaModFix amt="10000"/>
          </a:blip>
          <a:stretch>
            <a:fillRect/>
          </a:stretch>
        </p:blipFill>
        <p:spPr>
          <a:xfrm rot="5400000">
            <a:off x="1376304" y="1598643"/>
            <a:ext cx="1123832" cy="63395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" name="Agrupar 6">
            <a:extLst>
              <a:ext uri="{FF2B5EF4-FFF2-40B4-BE49-F238E27FC236}">
                <a16:creationId xmlns:a16="http://schemas.microsoft.com/office/drawing/2014/main" id="{7D9D9D8B-E57E-A1CD-F10A-876E3B792D85}"/>
              </a:ext>
            </a:extLst>
          </p:cNvPr>
          <p:cNvGrpSpPr/>
          <p:nvPr/>
        </p:nvGrpSpPr>
        <p:grpSpPr>
          <a:xfrm>
            <a:off x="3712727" y="1729058"/>
            <a:ext cx="1249878" cy="548875"/>
            <a:chOff x="2620144" y="2836082"/>
            <a:chExt cx="1672754" cy="734579"/>
          </a:xfrm>
        </p:grpSpPr>
        <p:pic>
          <p:nvPicPr>
            <p:cNvPr id="1030" name="Picture 6" descr="Apache in 2020 - By The Digits - The Apache Software Foundation Blog">
              <a:extLst>
                <a:ext uri="{FF2B5EF4-FFF2-40B4-BE49-F238E27FC236}">
                  <a16:creationId xmlns:a16="http://schemas.microsoft.com/office/drawing/2014/main" id="{37ECCC41-C597-2F37-0557-8D7CBA3EEF3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889" t="34798" r="3681" b="34762"/>
            <a:stretch/>
          </p:blipFill>
          <p:spPr bwMode="auto">
            <a:xfrm>
              <a:off x="2986894" y="3086100"/>
              <a:ext cx="1306004" cy="2639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Apache in 2020 - By The Digits - The Apache Software Foundation Blog">
              <a:extLst>
                <a:ext uri="{FF2B5EF4-FFF2-40B4-BE49-F238E27FC236}">
                  <a16:creationId xmlns:a16="http://schemas.microsoft.com/office/drawing/2014/main" id="{D7A9669C-57E8-FA56-FE76-805DB35F6D8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3" r="75126"/>
            <a:stretch/>
          </p:blipFill>
          <p:spPr bwMode="auto">
            <a:xfrm>
              <a:off x="2620144" y="2836082"/>
              <a:ext cx="358393" cy="7345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1" name="Agrupar 30">
            <a:extLst>
              <a:ext uri="{FF2B5EF4-FFF2-40B4-BE49-F238E27FC236}">
                <a16:creationId xmlns:a16="http://schemas.microsoft.com/office/drawing/2014/main" id="{0355131D-1F6B-7B35-047F-B492745AD171}"/>
              </a:ext>
            </a:extLst>
          </p:cNvPr>
          <p:cNvGrpSpPr/>
          <p:nvPr/>
        </p:nvGrpSpPr>
        <p:grpSpPr>
          <a:xfrm>
            <a:off x="1767555" y="1951800"/>
            <a:ext cx="5432505" cy="2816617"/>
            <a:chOff x="3343575" y="1699986"/>
            <a:chExt cx="5432505" cy="2816617"/>
          </a:xfrm>
        </p:grpSpPr>
        <p:sp>
          <p:nvSpPr>
            <p:cNvPr id="12" name="Google Shape;273;p30">
              <a:extLst>
                <a:ext uri="{FF2B5EF4-FFF2-40B4-BE49-F238E27FC236}">
                  <a16:creationId xmlns:a16="http://schemas.microsoft.com/office/drawing/2014/main" id="{238425C7-2EC0-3266-5759-A79D3961606A}"/>
                </a:ext>
              </a:extLst>
            </p:cNvPr>
            <p:cNvSpPr/>
            <p:nvPr/>
          </p:nvSpPr>
          <p:spPr>
            <a:xfrm>
              <a:off x="3343575" y="2321208"/>
              <a:ext cx="1422847" cy="1406839"/>
            </a:xfrm>
            <a:prstGeom prst="ellipse">
              <a:avLst/>
            </a:prstGeom>
            <a:noFill/>
            <a:ln w="9525" cap="flat" cmpd="sng">
              <a:solidFill>
                <a:srgbClr val="CFD8DC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75;p30">
              <a:extLst>
                <a:ext uri="{FF2B5EF4-FFF2-40B4-BE49-F238E27FC236}">
                  <a16:creationId xmlns:a16="http://schemas.microsoft.com/office/drawing/2014/main" id="{345293D5-89AD-A21F-9A44-5309AE01BCC0}"/>
                </a:ext>
              </a:extLst>
            </p:cNvPr>
            <p:cNvSpPr/>
            <p:nvPr/>
          </p:nvSpPr>
          <p:spPr>
            <a:xfrm>
              <a:off x="3501436" y="2477460"/>
              <a:ext cx="1106316" cy="1094232"/>
            </a:xfrm>
            <a:prstGeom prst="ellipse">
              <a:avLst/>
            </a:prstGeom>
            <a:noFill/>
            <a:ln w="9525" cap="flat" cmpd="sng">
              <a:solidFill>
                <a:srgbClr val="CFD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rgbClr val="263238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first</a:t>
              </a:r>
              <a:endParaRPr sz="1800" b="1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20" name="Google Shape;276;p30">
              <a:extLst>
                <a:ext uri="{FF2B5EF4-FFF2-40B4-BE49-F238E27FC236}">
                  <a16:creationId xmlns:a16="http://schemas.microsoft.com/office/drawing/2014/main" id="{F1E73D5A-56C3-0967-BFF6-DF2350DABD6B}"/>
                </a:ext>
              </a:extLst>
            </p:cNvPr>
            <p:cNvSpPr/>
            <p:nvPr/>
          </p:nvSpPr>
          <p:spPr>
            <a:xfrm>
              <a:off x="5154422" y="2866105"/>
              <a:ext cx="1668998" cy="1650498"/>
            </a:xfrm>
            <a:prstGeom prst="ellipse">
              <a:avLst/>
            </a:prstGeom>
            <a:noFill/>
            <a:ln w="9525" cap="flat" cmpd="sng">
              <a:solidFill>
                <a:srgbClr val="CFD8DC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77;p30">
              <a:extLst>
                <a:ext uri="{FF2B5EF4-FFF2-40B4-BE49-F238E27FC236}">
                  <a16:creationId xmlns:a16="http://schemas.microsoft.com/office/drawing/2014/main" id="{BC26B747-1485-77F4-5FE3-054AE0B5BAFC}"/>
                </a:ext>
              </a:extLst>
            </p:cNvPr>
            <p:cNvSpPr/>
            <p:nvPr/>
          </p:nvSpPr>
          <p:spPr>
            <a:xfrm>
              <a:off x="5329049" y="3037030"/>
              <a:ext cx="1321732" cy="1307321"/>
            </a:xfrm>
            <a:prstGeom prst="ellipse">
              <a:avLst/>
            </a:prstGeom>
            <a:noFill/>
            <a:ln w="28575" cap="flat" cmpd="sng">
              <a:solidFill>
                <a:srgbClr val="CFD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 dirty="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22" name="Google Shape;278;p30">
              <a:extLst>
                <a:ext uri="{FF2B5EF4-FFF2-40B4-BE49-F238E27FC236}">
                  <a16:creationId xmlns:a16="http://schemas.microsoft.com/office/drawing/2014/main" id="{CDE36C34-7EBB-E4C5-4971-AFC244127AA8}"/>
                </a:ext>
              </a:extLst>
            </p:cNvPr>
            <p:cNvSpPr/>
            <p:nvPr/>
          </p:nvSpPr>
          <p:spPr>
            <a:xfrm>
              <a:off x="7007294" y="1699986"/>
              <a:ext cx="1768786" cy="1749110"/>
            </a:xfrm>
            <a:prstGeom prst="ellipse">
              <a:avLst/>
            </a:prstGeom>
            <a:noFill/>
            <a:ln w="9525" cap="flat" cmpd="sng">
              <a:solidFill>
                <a:srgbClr val="CFD8DC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79;p30">
              <a:extLst>
                <a:ext uri="{FF2B5EF4-FFF2-40B4-BE49-F238E27FC236}">
                  <a16:creationId xmlns:a16="http://schemas.microsoft.com/office/drawing/2014/main" id="{2A25F863-001C-1976-6E0F-7A4F26703988}"/>
                </a:ext>
              </a:extLst>
            </p:cNvPr>
            <p:cNvSpPr/>
            <p:nvPr/>
          </p:nvSpPr>
          <p:spPr>
            <a:xfrm>
              <a:off x="7192615" y="1912245"/>
              <a:ext cx="1394289" cy="1378912"/>
            </a:xfrm>
            <a:prstGeom prst="ellipse">
              <a:avLst/>
            </a:prstGeom>
            <a:noFill/>
            <a:ln w="76200" cap="flat" cmpd="sng">
              <a:solidFill>
                <a:srgbClr val="CFD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rgbClr val="263238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last</a:t>
              </a:r>
              <a:endParaRPr sz="1800" b="1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cxnSp>
          <p:nvCxnSpPr>
            <p:cNvPr id="24" name="Google Shape;280;p30">
              <a:extLst>
                <a:ext uri="{FF2B5EF4-FFF2-40B4-BE49-F238E27FC236}">
                  <a16:creationId xmlns:a16="http://schemas.microsoft.com/office/drawing/2014/main" id="{926ABCC6-D10B-FC95-20C9-F3F8012C5833}"/>
                </a:ext>
              </a:extLst>
            </p:cNvPr>
            <p:cNvCxnSpPr>
              <a:cxnSpLocks/>
            </p:cNvCxnSpPr>
            <p:nvPr/>
          </p:nvCxnSpPr>
          <p:spPr>
            <a:xfrm>
              <a:off x="4776841" y="3049884"/>
              <a:ext cx="423809" cy="352595"/>
            </a:xfrm>
            <a:prstGeom prst="straightConnector1">
              <a:avLst/>
            </a:prstGeom>
            <a:noFill/>
            <a:ln w="9525" cap="flat" cmpd="sng">
              <a:solidFill>
                <a:srgbClr val="CFD8DC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" name="Google Shape;281;p30">
              <a:extLst>
                <a:ext uri="{FF2B5EF4-FFF2-40B4-BE49-F238E27FC236}">
                  <a16:creationId xmlns:a16="http://schemas.microsoft.com/office/drawing/2014/main" id="{29989974-EC56-49E4-407C-B2F47EBF63DC}"/>
                </a:ext>
              </a:extLst>
            </p:cNvPr>
            <p:cNvCxnSpPr>
              <a:cxnSpLocks/>
              <a:endCxn id="22" idx="3"/>
            </p:cNvCxnSpPr>
            <p:nvPr/>
          </p:nvCxnSpPr>
          <p:spPr>
            <a:xfrm flipV="1">
              <a:off x="6830374" y="3192945"/>
              <a:ext cx="435953" cy="490376"/>
            </a:xfrm>
            <a:prstGeom prst="straightConnector1">
              <a:avLst/>
            </a:prstGeom>
            <a:noFill/>
            <a:ln w="28575" cap="flat" cmpd="sng">
              <a:solidFill>
                <a:srgbClr val="CFD8DC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33" name="Imagem 32">
            <a:extLst>
              <a:ext uri="{FF2B5EF4-FFF2-40B4-BE49-F238E27FC236}">
                <a16:creationId xmlns:a16="http://schemas.microsoft.com/office/drawing/2014/main" id="{84C74AE3-6944-0511-29C8-AED0A26C9D9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73543" y="3108169"/>
            <a:ext cx="1021602" cy="310694"/>
          </a:xfrm>
          <a:prstGeom prst="rect">
            <a:avLst/>
          </a:prstGeom>
        </p:spPr>
      </p:pic>
      <p:pic>
        <p:nvPicPr>
          <p:cNvPr id="35" name="Imagem 34">
            <a:extLst>
              <a:ext uri="{FF2B5EF4-FFF2-40B4-BE49-F238E27FC236}">
                <a16:creationId xmlns:a16="http://schemas.microsoft.com/office/drawing/2014/main" id="{783AFC36-91DF-AE8B-C14D-EA646A1B929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2000" b="93000" l="4156" r="95325">
                        <a14:foregroundMark x1="15844" y1="46500" x2="15844" y2="46500"/>
                        <a14:foregroundMark x1="4156" y1="81000" x2="4156" y2="81000"/>
                        <a14:foregroundMark x1="18701" y1="93000" x2="18701" y2="93000"/>
                        <a14:foregroundMark x1="45714" y1="58500" x2="45714" y2="58500"/>
                        <a14:foregroundMark x1="62857" y1="58500" x2="62857" y2="58500"/>
                        <a14:foregroundMark x1="73506" y1="53000" x2="73506" y2="53000"/>
                        <a14:foregroundMark x1="68831" y1="38000" x2="68831" y2="38000"/>
                        <a14:foregroundMark x1="73766" y1="23500" x2="73766" y2="23500"/>
                        <a14:foregroundMark x1="75584" y1="18500" x2="75584" y2="18500"/>
                        <a14:foregroundMark x1="76623" y1="11500" x2="76623" y2="11500"/>
                        <a14:foregroundMark x1="79481" y1="9000" x2="79481" y2="9000"/>
                        <a14:foregroundMark x1="80519" y1="12000" x2="81039" y2="12500"/>
                        <a14:foregroundMark x1="91169" y1="17500" x2="91169" y2="17500"/>
                        <a14:foregroundMark x1="78961" y1="2000" x2="78961" y2="2000"/>
                        <a14:foregroundMark x1="95325" y1="16000" x2="95325" y2="16000"/>
                        <a14:foregroundMark x1="9091" y1="52500" x2="9091" y2="52500"/>
                        <a14:foregroundMark x1="9351" y1="56500" x2="9351" y2="56500"/>
                        <a14:foregroundMark x1="11948" y1="62500" x2="11948" y2="62500"/>
                        <a14:foregroundMark x1="13247" y1="68000" x2="13506" y2="69000"/>
                        <a14:foregroundMark x1="22078" y1="68500" x2="22078" y2="68500"/>
                        <a14:foregroundMark x1="21039" y1="68500" x2="21039" y2="71500"/>
                        <a14:foregroundMark x1="21299" y1="77000" x2="21299" y2="77000"/>
                        <a14:foregroundMark x1="25195" y1="83000" x2="25195" y2="83000"/>
                        <a14:foregroundMark x1="32727" y1="82000" x2="32727" y2="82000"/>
                        <a14:foregroundMark x1="32987" y1="78500" x2="33506" y2="77000"/>
                        <a14:foregroundMark x1="42597" y1="63500" x2="42597" y2="63500"/>
                        <a14:foregroundMark x1="48571" y1="57000" x2="48571" y2="57000"/>
                        <a14:foregroundMark x1="51169" y1="56000" x2="51169" y2="56000"/>
                        <a14:foregroundMark x1="54805" y1="59000" x2="54805" y2="59000"/>
                        <a14:foregroundMark x1="42857" y1="79500" x2="42857" y2="79500"/>
                        <a14:foregroundMark x1="62078" y1="68500" x2="62078" y2="68500"/>
                        <a14:foregroundMark x1="72208" y1="58500" x2="72208" y2="58500"/>
                        <a14:foregroundMark x1="72987" y1="62500" x2="72987" y2="62500"/>
                        <a14:foregroundMark x1="76623" y1="63500" x2="76623" y2="63500"/>
                        <a14:foregroundMark x1="77143" y1="70000" x2="77143" y2="70000"/>
                        <a14:foregroundMark x1="31169" y1="40500" x2="31169" y2="40500"/>
                        <a14:foregroundMark x1="26753" y1="41500" x2="26753" y2="41500"/>
                        <a14:foregroundMark x1="36623" y1="41500" x2="36623" y2="41500"/>
                        <a14:foregroundMark x1="42597" y1="41500" x2="42597" y2="41500"/>
                        <a14:foregroundMark x1="49351" y1="40500" x2="49351" y2="40500"/>
                        <a14:foregroundMark x1="43896" y1="36000" x2="43896" y2="36000"/>
                        <a14:foregroundMark x1="44935" y1="36000" x2="44935" y2="36000"/>
                        <a14:foregroundMark x1="49351" y1="39000" x2="49351" y2="39000"/>
                        <a14:foregroundMark x1="51688" y1="39500" x2="51688" y2="39500"/>
                        <a14:foregroundMark x1="56364" y1="39000" x2="56364" y2="39000"/>
                        <a14:foregroundMark x1="56623" y1="36500" x2="56623" y2="36500"/>
                        <a14:foregroundMark x1="57143" y1="36000" x2="57143" y2="36000"/>
                        <a14:foregroundMark x1="7013" y1="51000" x2="7013" y2="51000"/>
                        <a14:foregroundMark x1="14805" y1="75500" x2="14805" y2="76000"/>
                        <a14:foregroundMark x1="26234" y1="58000" x2="26234" y2="58000"/>
                        <a14:foregroundMark x1="34545" y1="61000" x2="34545" y2="61000"/>
                        <a14:foregroundMark x1="41558" y1="70500" x2="41558" y2="70500"/>
                        <a14:foregroundMark x1="47792" y1="80500" x2="47792" y2="80500"/>
                        <a14:foregroundMark x1="55844" y1="72000" x2="55844" y2="72000"/>
                        <a14:foregroundMark x1="60000" y1="76000" x2="60000" y2="76000"/>
                        <a14:foregroundMark x1="62597" y1="66500" x2="62597" y2="66500"/>
                        <a14:foregroundMark x1="71169" y1="71000" x2="71169" y2="71000"/>
                        <a14:foregroundMark x1="76623" y1="67500" x2="76623" y2="67500"/>
                        <a14:foregroundMark x1="78961" y1="76000" x2="78961" y2="76000"/>
                        <a14:foregroundMark x1="78442" y1="58500" x2="78442" y2="58500"/>
                        <a14:foregroundMark x1="30909" y1="38500" x2="30909" y2="38500"/>
                        <a14:foregroundMark x1="31169" y1="36500" x2="31169" y2="36500"/>
                        <a14:foregroundMark x1="37403" y1="39000" x2="37403" y2="39000"/>
                        <a14:foregroundMark x1="38701" y1="40000" x2="38701" y2="40000"/>
                        <a14:foregroundMark x1="25195" y1="38500" x2="25195" y2="38500"/>
                        <a14:foregroundMark x1="49091" y1="42500" x2="49091" y2="42500"/>
                        <a14:foregroundMark x1="56364" y1="43000" x2="56364" y2="43000"/>
                        <a14:foregroundMark x1="57922" y1="36000" x2="57922" y2="36000"/>
                        <a14:foregroundMark x1="52468" y1="37500" x2="52468" y2="37500"/>
                        <a14:backgroundMark x1="25714" y1="39500" x2="25714" y2="39500"/>
                        <a14:backgroundMark x1="32208" y1="38000" x2="32208" y2="38000"/>
                        <a14:backgroundMark x1="31429" y1="42000" x2="31429" y2="42000"/>
                        <a14:backgroundMark x1="31429" y1="41500" x2="31429" y2="41500"/>
                        <a14:backgroundMark x1="44935" y1="37500" x2="44935" y2="37500"/>
                        <a14:backgroundMark x1="44935" y1="37000" x2="44935" y2="37000"/>
                        <a14:backgroundMark x1="49870" y1="41500" x2="49870" y2="41500"/>
                        <a14:backgroundMark x1="49870" y1="41500" x2="49870" y2="41500"/>
                        <a14:backgroundMark x1="49870" y1="41500" x2="49870" y2="41500"/>
                        <a14:backgroundMark x1="49870" y1="41000" x2="49870" y2="41000"/>
                        <a14:backgroundMark x1="91169" y1="22000" x2="91169" y2="22000"/>
                        <a14:backgroundMark x1="89610" y1="48500" x2="89610" y2="48500"/>
                        <a14:backgroundMark x1="69351" y1="34000" x2="69351" y2="34000"/>
                        <a14:backgroundMark x1="78701" y1="12500" x2="78701" y2="12500"/>
                        <a14:backgroundMark x1="37922" y1="39500" x2="37922" y2="39500"/>
                        <a14:backgroundMark x1="49610" y1="43000" x2="49610" y2="430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891765" y="3622431"/>
            <a:ext cx="1079709" cy="560888"/>
          </a:xfrm>
          <a:prstGeom prst="rect">
            <a:avLst/>
          </a:prstGeom>
        </p:spPr>
      </p:pic>
      <p:pic>
        <p:nvPicPr>
          <p:cNvPr id="37" name="Imagem 36">
            <a:extLst>
              <a:ext uri="{FF2B5EF4-FFF2-40B4-BE49-F238E27FC236}">
                <a16:creationId xmlns:a16="http://schemas.microsoft.com/office/drawing/2014/main" id="{7F6984BC-9E9A-6443-76B5-D03F6287039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794994" y="2596653"/>
            <a:ext cx="1053480" cy="510885"/>
          </a:xfrm>
          <a:prstGeom prst="rect">
            <a:avLst/>
          </a:prstGeom>
        </p:spPr>
      </p:pic>
      <p:sp>
        <p:nvSpPr>
          <p:cNvPr id="39" name="CaixaDeTexto 38">
            <a:extLst>
              <a:ext uri="{FF2B5EF4-FFF2-40B4-BE49-F238E27FC236}">
                <a16:creationId xmlns:a16="http://schemas.microsoft.com/office/drawing/2014/main" id="{68CF02F4-6497-98D9-1158-E88CACD04F8E}"/>
              </a:ext>
            </a:extLst>
          </p:cNvPr>
          <p:cNvSpPr txBox="1"/>
          <p:nvPr/>
        </p:nvSpPr>
        <p:spPr>
          <a:xfrm>
            <a:off x="1712550" y="3967915"/>
            <a:ext cx="152100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100" b="1" i="0" dirty="0">
                <a:solidFill>
                  <a:schemeClr val="tx1"/>
                </a:solidFill>
                <a:effectLst/>
                <a:latin typeface="Söhne"/>
              </a:rPr>
              <a:t>Processamento paralelo e distribuído de grandes conjuntos de dados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B9E0B08A-53C7-D63C-1A2A-1F2656D92841}"/>
              </a:ext>
            </a:extLst>
          </p:cNvPr>
          <p:cNvSpPr txBox="1"/>
          <p:nvPr/>
        </p:nvSpPr>
        <p:spPr>
          <a:xfrm>
            <a:off x="3500142" y="2352990"/>
            <a:ext cx="1768786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100" b="1" i="0" dirty="0">
                <a:solidFill>
                  <a:schemeClr val="tx1"/>
                </a:solidFill>
                <a:effectLst/>
                <a:latin typeface="Söhne"/>
              </a:rPr>
              <a:t>Apache Spark é uma plataforma multifuncional para processamento de Big Data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13B7662F-9ABF-7856-5B6E-5263DBE8D87F}"/>
              </a:ext>
            </a:extLst>
          </p:cNvPr>
          <p:cNvSpPr txBox="1"/>
          <p:nvPr/>
        </p:nvSpPr>
        <p:spPr>
          <a:xfrm>
            <a:off x="5420401" y="3716060"/>
            <a:ext cx="1836920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100" b="1" i="0" dirty="0">
                <a:solidFill>
                  <a:schemeClr val="tx1"/>
                </a:solidFill>
                <a:effectLst/>
                <a:latin typeface="Söhne"/>
              </a:rPr>
              <a:t>Construção de pipelines de processamento de dados em lote e em streaming</a:t>
            </a:r>
            <a:endParaRPr lang="pt-BR" sz="11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4578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41" grpId="0"/>
      <p:bldP spid="4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>
          <a:extLst>
            <a:ext uri="{FF2B5EF4-FFF2-40B4-BE49-F238E27FC236}">
              <a16:creationId xmlns:a16="http://schemas.microsoft.com/office/drawing/2014/main" id="{F74B89BB-554B-9E7E-01D9-C460925F0F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86;p13">
            <a:extLst>
              <a:ext uri="{FF2B5EF4-FFF2-40B4-BE49-F238E27FC236}">
                <a16:creationId xmlns:a16="http://schemas.microsoft.com/office/drawing/2014/main" id="{2AA134CB-A24A-3CF9-B6A5-6F0E099009EF}"/>
              </a:ext>
            </a:extLst>
          </p:cNvPr>
          <p:cNvPicPr preferRelativeResize="0"/>
          <p:nvPr/>
        </p:nvPicPr>
        <p:blipFill>
          <a:blip r:embed="rId3">
            <a:alphaModFix amt="45000"/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631642" y="-96327"/>
            <a:ext cx="1512358" cy="2209799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90;p13">
            <a:extLst>
              <a:ext uri="{FF2B5EF4-FFF2-40B4-BE49-F238E27FC236}">
                <a16:creationId xmlns:a16="http://schemas.microsoft.com/office/drawing/2014/main" id="{2D4F6AFF-175F-38B7-C4DE-0D9602988DD8}"/>
              </a:ext>
            </a:extLst>
          </p:cNvPr>
          <p:cNvSpPr/>
          <p:nvPr/>
        </p:nvSpPr>
        <p:spPr>
          <a:xfrm rot="16200000">
            <a:off x="4743343" y="-549490"/>
            <a:ext cx="1402341" cy="1466898"/>
          </a:xfrm>
          <a:custGeom>
            <a:avLst/>
            <a:gdLst/>
            <a:ahLst/>
            <a:cxnLst/>
            <a:rect l="l" t="t" r="r" b="b"/>
            <a:pathLst>
              <a:path w="8170623" h="8096345" extrusionOk="0">
                <a:moveTo>
                  <a:pt x="0" y="0"/>
                </a:moveTo>
                <a:lnTo>
                  <a:pt x="8170623" y="0"/>
                </a:lnTo>
                <a:lnTo>
                  <a:pt x="8170623" y="8096344"/>
                </a:lnTo>
                <a:lnTo>
                  <a:pt x="0" y="80963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  <a:alphaModFix amt="37000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pt-BR"/>
          </a:p>
        </p:txBody>
      </p: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B76966D0-9D6E-89D1-112B-66AEC2254D8B}"/>
              </a:ext>
            </a:extLst>
          </p:cNvPr>
          <p:cNvGrpSpPr/>
          <p:nvPr/>
        </p:nvGrpSpPr>
        <p:grpSpPr>
          <a:xfrm>
            <a:off x="7429960" y="3337105"/>
            <a:ext cx="2875575" cy="2059963"/>
            <a:chOff x="5972046" y="2694295"/>
            <a:chExt cx="2875575" cy="2059963"/>
          </a:xfrm>
        </p:grpSpPr>
        <p:pic>
          <p:nvPicPr>
            <p:cNvPr id="13" name="Google Shape;111;p15">
              <a:extLst>
                <a:ext uri="{FF2B5EF4-FFF2-40B4-BE49-F238E27FC236}">
                  <a16:creationId xmlns:a16="http://schemas.microsoft.com/office/drawing/2014/main" id="{A5301996-C985-65F6-3FF2-4F2E7A25873A}"/>
                </a:ext>
              </a:extLst>
            </p:cNvPr>
            <p:cNvPicPr preferRelativeResize="0"/>
            <p:nvPr/>
          </p:nvPicPr>
          <p:blipFill>
            <a:blip r:embed="rId5">
              <a:alphaModFix amt="93000"/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5500"/>
                      </a14:imgEffect>
                      <a14:imgEffect>
                        <a14:saturation sat="52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891646" y="2694295"/>
              <a:ext cx="1955975" cy="14313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" name="Google Shape;111;p15">
              <a:extLst>
                <a:ext uri="{FF2B5EF4-FFF2-40B4-BE49-F238E27FC236}">
                  <a16:creationId xmlns:a16="http://schemas.microsoft.com/office/drawing/2014/main" id="{18524109-C856-F0F6-A644-E05111D70014}"/>
                </a:ext>
              </a:extLst>
            </p:cNvPr>
            <p:cNvPicPr preferRelativeResize="0"/>
            <p:nvPr/>
          </p:nvPicPr>
          <p:blipFill>
            <a:blip r:embed="rId5">
              <a:alphaModFix amt="93000"/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5500"/>
                      </a14:imgEffect>
                      <a14:imgEffect>
                        <a14:saturation sat="52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431846" y="3008620"/>
              <a:ext cx="1955975" cy="14313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" name="Google Shape;111;p15">
              <a:extLst>
                <a:ext uri="{FF2B5EF4-FFF2-40B4-BE49-F238E27FC236}">
                  <a16:creationId xmlns:a16="http://schemas.microsoft.com/office/drawing/2014/main" id="{FA157C85-F2D9-35BE-1346-09BB961E82EB}"/>
                </a:ext>
              </a:extLst>
            </p:cNvPr>
            <p:cNvPicPr preferRelativeResize="0"/>
            <p:nvPr/>
          </p:nvPicPr>
          <p:blipFill>
            <a:blip r:embed="rId5">
              <a:alphaModFix amt="93000"/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5500"/>
                      </a14:imgEffect>
                      <a14:imgEffect>
                        <a14:saturation sat="52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972046" y="3322945"/>
              <a:ext cx="1955975" cy="143131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9" name="Google Shape;79;p13">
            <a:extLst>
              <a:ext uri="{FF2B5EF4-FFF2-40B4-BE49-F238E27FC236}">
                <a16:creationId xmlns:a16="http://schemas.microsoft.com/office/drawing/2014/main" id="{59C34BD0-78BD-08D9-A534-39B0F9A2CE4C}"/>
              </a:ext>
            </a:extLst>
          </p:cNvPr>
          <p:cNvSpPr txBox="1">
            <a:spLocks/>
          </p:cNvSpPr>
          <p:nvPr/>
        </p:nvSpPr>
        <p:spPr>
          <a:xfrm>
            <a:off x="8220417" y="4395603"/>
            <a:ext cx="375060" cy="6585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00000000-1234-1234-1234-123412341234}" type="slidenum">
              <a:rPr lang="en" sz="2800" b="1" smtClean="0">
                <a:solidFill>
                  <a:schemeClr val="accent2">
                    <a:lumMod val="75000"/>
                  </a:schemeClr>
                </a:solidFill>
              </a:rPr>
              <a:pPr algn="r"/>
              <a:t>7</a:t>
            </a:fld>
            <a:endParaRPr lang="en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7" name="Google Shape;115;p15">
            <a:extLst>
              <a:ext uri="{FF2B5EF4-FFF2-40B4-BE49-F238E27FC236}">
                <a16:creationId xmlns:a16="http://schemas.microsoft.com/office/drawing/2014/main" id="{AA1E6EE7-A4BE-05FD-A0FD-C63D7F5F67E5}"/>
              </a:ext>
            </a:extLst>
          </p:cNvPr>
          <p:cNvSpPr/>
          <p:nvPr/>
        </p:nvSpPr>
        <p:spPr>
          <a:xfrm>
            <a:off x="8493141" y="4754229"/>
            <a:ext cx="204671" cy="287033"/>
          </a:xfrm>
          <a:custGeom>
            <a:avLst/>
            <a:gdLst/>
            <a:ahLst/>
            <a:cxnLst/>
            <a:rect l="l" t="t" r="r" b="b"/>
            <a:pathLst>
              <a:path w="1138596" h="1815153" extrusionOk="0">
                <a:moveTo>
                  <a:pt x="0" y="0"/>
                </a:moveTo>
                <a:lnTo>
                  <a:pt x="1138597" y="0"/>
                </a:lnTo>
                <a:lnTo>
                  <a:pt x="1138597" y="1815154"/>
                </a:lnTo>
                <a:lnTo>
                  <a:pt x="0" y="181515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duotone>
                <a:schemeClr val="accent1">
                  <a:shade val="45000"/>
                  <a:satMod val="135000"/>
                </a:schemeClr>
                <a:prstClr val="white"/>
              </a:duotone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34D19254-1177-D179-942E-C87658C6EF55}"/>
              </a:ext>
            </a:extLst>
          </p:cNvPr>
          <p:cNvSpPr txBox="1"/>
          <p:nvPr/>
        </p:nvSpPr>
        <p:spPr>
          <a:xfrm>
            <a:off x="1308669" y="2050641"/>
            <a:ext cx="5863173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/>
              <a:t>Seu objetivo é orquestrar pipelines de tarefas agendadas com instruções de sequenciamento definidas (DAGS) </a:t>
            </a:r>
          </a:p>
          <a:p>
            <a:endParaRPr lang="pt-BR" b="1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C56D06AF-A171-DD05-8AA7-7A3DDAD3A146}"/>
              </a:ext>
            </a:extLst>
          </p:cNvPr>
          <p:cNvSpPr txBox="1"/>
          <p:nvPr/>
        </p:nvSpPr>
        <p:spPr>
          <a:xfrm>
            <a:off x="1308669" y="991145"/>
            <a:ext cx="53080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chemeClr val="accent2">
                    <a:lumMod val="7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SOBRE A TECNOLOGIA</a:t>
            </a:r>
            <a:endParaRPr lang="pt-BR" b="1" dirty="0">
              <a:solidFill>
                <a:schemeClr val="accent2">
                  <a:lumMod val="75000"/>
                </a:schemeClr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99B8406-4C08-522A-1053-D89402D150D9}"/>
              </a:ext>
            </a:extLst>
          </p:cNvPr>
          <p:cNvSpPr txBox="1"/>
          <p:nvPr/>
        </p:nvSpPr>
        <p:spPr>
          <a:xfrm>
            <a:off x="1308669" y="1449873"/>
            <a:ext cx="4787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800" b="1" dirty="0">
                <a:solidFill>
                  <a:schemeClr val="accent1">
                    <a:lumMod val="7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PARA QUE SERVE, COMO FUNCIONA?</a:t>
            </a:r>
            <a:endParaRPr lang="pt-BR" sz="1100" b="1" dirty="0">
              <a:solidFill>
                <a:schemeClr val="accent1">
                  <a:lumMod val="75000"/>
                </a:schemeClr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pic>
        <p:nvPicPr>
          <p:cNvPr id="9" name="Google Shape;84;p13">
            <a:extLst>
              <a:ext uri="{FF2B5EF4-FFF2-40B4-BE49-F238E27FC236}">
                <a16:creationId xmlns:a16="http://schemas.microsoft.com/office/drawing/2014/main" id="{D0378FA6-35EF-8763-4516-820CDB178FA5}"/>
              </a:ext>
            </a:extLst>
          </p:cNvPr>
          <p:cNvPicPr preferRelativeResize="0"/>
          <p:nvPr/>
        </p:nvPicPr>
        <p:blipFill>
          <a:blip r:embed="rId8">
            <a:duotone>
              <a:schemeClr val="accent1">
                <a:shade val="45000"/>
                <a:satMod val="135000"/>
              </a:schemeClr>
              <a:prstClr val="white"/>
            </a:duotone>
            <a:alphaModFix amt="33000"/>
          </a:blip>
          <a:stretch>
            <a:fillRect/>
          </a:stretch>
        </p:blipFill>
        <p:spPr>
          <a:xfrm rot="5400000">
            <a:off x="1254380" y="1884337"/>
            <a:ext cx="1123832" cy="6339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DAGs — Airflow Documentation">
            <a:extLst>
              <a:ext uri="{FF2B5EF4-FFF2-40B4-BE49-F238E27FC236}">
                <a16:creationId xmlns:a16="http://schemas.microsoft.com/office/drawing/2014/main" id="{C2F19831-E794-E1AC-1FFD-A90BD5DC1F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6942" y="2703649"/>
            <a:ext cx="1994683" cy="1636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0AD4E3AF-A99C-081F-27F7-96F1A1DD6DC5}"/>
              </a:ext>
            </a:extLst>
          </p:cNvPr>
          <p:cNvSpPr txBox="1"/>
          <p:nvPr/>
        </p:nvSpPr>
        <p:spPr>
          <a:xfrm>
            <a:off x="3560227" y="3227091"/>
            <a:ext cx="2961223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/>
              <a:t>DAG = Grafo Direcionado Acíclico</a:t>
            </a:r>
          </a:p>
          <a:p>
            <a:endParaRPr lang="pt-BR" b="1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CADDF2A-7C3C-ABCA-9CB7-7F7E33048423}"/>
              </a:ext>
            </a:extLst>
          </p:cNvPr>
          <p:cNvSpPr txBox="1"/>
          <p:nvPr/>
        </p:nvSpPr>
        <p:spPr>
          <a:xfrm>
            <a:off x="1290105" y="4338306"/>
            <a:ext cx="576897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/>
              <a:t>*</a:t>
            </a:r>
            <a:r>
              <a:rPr lang="pt-BR" sz="1200" b="1" dirty="0"/>
              <a:t>O Airflow não processa dados diretamente, ele apenas coordena</a:t>
            </a:r>
            <a:endParaRPr lang="pt-BR" b="1" dirty="0"/>
          </a:p>
        </p:txBody>
      </p:sp>
    </p:spTree>
    <p:extLst>
      <p:ext uri="{BB962C8B-B14F-4D97-AF65-F5344CB8AC3E}">
        <p14:creationId xmlns:p14="http://schemas.microsoft.com/office/powerpoint/2010/main" val="13704363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>
          <a:extLst>
            <a:ext uri="{FF2B5EF4-FFF2-40B4-BE49-F238E27FC236}">
              <a16:creationId xmlns:a16="http://schemas.microsoft.com/office/drawing/2014/main" id="{EBA519B5-3E92-B886-C88A-28FA0B00BC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86;p13">
            <a:extLst>
              <a:ext uri="{FF2B5EF4-FFF2-40B4-BE49-F238E27FC236}">
                <a16:creationId xmlns:a16="http://schemas.microsoft.com/office/drawing/2014/main" id="{E74626A5-BD55-EAE1-EDD1-36B88AC7DA9E}"/>
              </a:ext>
            </a:extLst>
          </p:cNvPr>
          <p:cNvPicPr preferRelativeResize="0"/>
          <p:nvPr/>
        </p:nvPicPr>
        <p:blipFill>
          <a:blip r:embed="rId3">
            <a:alphaModFix amt="45000"/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631642" y="-96327"/>
            <a:ext cx="1512358" cy="2209799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90;p13">
            <a:extLst>
              <a:ext uri="{FF2B5EF4-FFF2-40B4-BE49-F238E27FC236}">
                <a16:creationId xmlns:a16="http://schemas.microsoft.com/office/drawing/2014/main" id="{70F281B7-EF76-2B2E-0136-C64C532817C7}"/>
              </a:ext>
            </a:extLst>
          </p:cNvPr>
          <p:cNvSpPr/>
          <p:nvPr/>
        </p:nvSpPr>
        <p:spPr>
          <a:xfrm rot="16200000">
            <a:off x="4743343" y="-549490"/>
            <a:ext cx="1402341" cy="1466898"/>
          </a:xfrm>
          <a:custGeom>
            <a:avLst/>
            <a:gdLst/>
            <a:ahLst/>
            <a:cxnLst/>
            <a:rect l="l" t="t" r="r" b="b"/>
            <a:pathLst>
              <a:path w="8170623" h="8096345" extrusionOk="0">
                <a:moveTo>
                  <a:pt x="0" y="0"/>
                </a:moveTo>
                <a:lnTo>
                  <a:pt x="8170623" y="0"/>
                </a:lnTo>
                <a:lnTo>
                  <a:pt x="8170623" y="8096344"/>
                </a:lnTo>
                <a:lnTo>
                  <a:pt x="0" y="80963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  <a:alphaModFix amt="37000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pt-BR"/>
          </a:p>
        </p:txBody>
      </p: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D4756CE2-A3B4-5414-B5E3-3CC158496BE7}"/>
              </a:ext>
            </a:extLst>
          </p:cNvPr>
          <p:cNvGrpSpPr/>
          <p:nvPr/>
        </p:nvGrpSpPr>
        <p:grpSpPr>
          <a:xfrm>
            <a:off x="7429960" y="3337105"/>
            <a:ext cx="2875575" cy="2059963"/>
            <a:chOff x="5972046" y="2694295"/>
            <a:chExt cx="2875575" cy="2059963"/>
          </a:xfrm>
        </p:grpSpPr>
        <p:pic>
          <p:nvPicPr>
            <p:cNvPr id="13" name="Google Shape;111;p15">
              <a:extLst>
                <a:ext uri="{FF2B5EF4-FFF2-40B4-BE49-F238E27FC236}">
                  <a16:creationId xmlns:a16="http://schemas.microsoft.com/office/drawing/2014/main" id="{A97EDA4D-B6CC-2910-687C-D81458B21437}"/>
                </a:ext>
              </a:extLst>
            </p:cNvPr>
            <p:cNvPicPr preferRelativeResize="0"/>
            <p:nvPr/>
          </p:nvPicPr>
          <p:blipFill>
            <a:blip r:embed="rId5">
              <a:alphaModFix amt="93000"/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5500"/>
                      </a14:imgEffect>
                      <a14:imgEffect>
                        <a14:saturation sat="52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891646" y="2694295"/>
              <a:ext cx="1955975" cy="14313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" name="Google Shape;111;p15">
              <a:extLst>
                <a:ext uri="{FF2B5EF4-FFF2-40B4-BE49-F238E27FC236}">
                  <a16:creationId xmlns:a16="http://schemas.microsoft.com/office/drawing/2014/main" id="{9BC7ED2E-B26E-2B78-ED90-D502F71C7E28}"/>
                </a:ext>
              </a:extLst>
            </p:cNvPr>
            <p:cNvPicPr preferRelativeResize="0"/>
            <p:nvPr/>
          </p:nvPicPr>
          <p:blipFill>
            <a:blip r:embed="rId5">
              <a:alphaModFix amt="93000"/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5500"/>
                      </a14:imgEffect>
                      <a14:imgEffect>
                        <a14:saturation sat="52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431846" y="3008620"/>
              <a:ext cx="1955975" cy="14313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" name="Google Shape;111;p15">
              <a:extLst>
                <a:ext uri="{FF2B5EF4-FFF2-40B4-BE49-F238E27FC236}">
                  <a16:creationId xmlns:a16="http://schemas.microsoft.com/office/drawing/2014/main" id="{AABF3723-C64B-F2B7-D167-0457C3492EE0}"/>
                </a:ext>
              </a:extLst>
            </p:cNvPr>
            <p:cNvPicPr preferRelativeResize="0"/>
            <p:nvPr/>
          </p:nvPicPr>
          <p:blipFill>
            <a:blip r:embed="rId5">
              <a:alphaModFix amt="93000"/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5500"/>
                      </a14:imgEffect>
                      <a14:imgEffect>
                        <a14:saturation sat="52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972046" y="3322945"/>
              <a:ext cx="1955975" cy="143131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9" name="Google Shape;79;p13">
            <a:extLst>
              <a:ext uri="{FF2B5EF4-FFF2-40B4-BE49-F238E27FC236}">
                <a16:creationId xmlns:a16="http://schemas.microsoft.com/office/drawing/2014/main" id="{387F151B-4D5D-30E0-8524-B0CDA063351D}"/>
              </a:ext>
            </a:extLst>
          </p:cNvPr>
          <p:cNvSpPr txBox="1">
            <a:spLocks/>
          </p:cNvSpPr>
          <p:nvPr/>
        </p:nvSpPr>
        <p:spPr>
          <a:xfrm>
            <a:off x="8220417" y="4395603"/>
            <a:ext cx="375060" cy="6585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00000000-1234-1234-1234-123412341234}" type="slidenum">
              <a:rPr lang="en" sz="2800" b="1" smtClean="0">
                <a:solidFill>
                  <a:schemeClr val="accent2">
                    <a:lumMod val="75000"/>
                  </a:schemeClr>
                </a:solidFill>
              </a:rPr>
              <a:pPr algn="r"/>
              <a:t>8</a:t>
            </a:fld>
            <a:endParaRPr lang="en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7" name="Google Shape;115;p15">
            <a:extLst>
              <a:ext uri="{FF2B5EF4-FFF2-40B4-BE49-F238E27FC236}">
                <a16:creationId xmlns:a16="http://schemas.microsoft.com/office/drawing/2014/main" id="{6A8AF602-12AF-F5B7-21A8-1E9AFB88E6D1}"/>
              </a:ext>
            </a:extLst>
          </p:cNvPr>
          <p:cNvSpPr/>
          <p:nvPr/>
        </p:nvSpPr>
        <p:spPr>
          <a:xfrm>
            <a:off x="8493141" y="4754229"/>
            <a:ext cx="204671" cy="287033"/>
          </a:xfrm>
          <a:custGeom>
            <a:avLst/>
            <a:gdLst/>
            <a:ahLst/>
            <a:cxnLst/>
            <a:rect l="l" t="t" r="r" b="b"/>
            <a:pathLst>
              <a:path w="1138596" h="1815153" extrusionOk="0">
                <a:moveTo>
                  <a:pt x="0" y="0"/>
                </a:moveTo>
                <a:lnTo>
                  <a:pt x="1138597" y="0"/>
                </a:lnTo>
                <a:lnTo>
                  <a:pt x="1138597" y="1815154"/>
                </a:lnTo>
                <a:lnTo>
                  <a:pt x="0" y="181515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duotone>
                <a:schemeClr val="accent1">
                  <a:shade val="45000"/>
                  <a:satMod val="135000"/>
                </a:schemeClr>
                <a:prstClr val="white"/>
              </a:duotone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pt-BR"/>
          </a:p>
        </p:txBody>
      </p:sp>
      <p:pic>
        <p:nvPicPr>
          <p:cNvPr id="9" name="Google Shape;84;p13">
            <a:extLst>
              <a:ext uri="{FF2B5EF4-FFF2-40B4-BE49-F238E27FC236}">
                <a16:creationId xmlns:a16="http://schemas.microsoft.com/office/drawing/2014/main" id="{8244CEBF-A42D-BB68-9009-3A24DEA21419}"/>
              </a:ext>
            </a:extLst>
          </p:cNvPr>
          <p:cNvPicPr preferRelativeResize="0"/>
          <p:nvPr/>
        </p:nvPicPr>
        <p:blipFill>
          <a:blip r:embed="rId8">
            <a:duotone>
              <a:schemeClr val="accent1">
                <a:shade val="45000"/>
                <a:satMod val="135000"/>
              </a:schemeClr>
              <a:prstClr val="white"/>
            </a:duotone>
            <a:alphaModFix amt="10000"/>
          </a:blip>
          <a:stretch>
            <a:fillRect/>
          </a:stretch>
        </p:blipFill>
        <p:spPr>
          <a:xfrm rot="5400000">
            <a:off x="1376304" y="1598643"/>
            <a:ext cx="1123832" cy="63395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" name="Agrupar 30">
            <a:extLst>
              <a:ext uri="{FF2B5EF4-FFF2-40B4-BE49-F238E27FC236}">
                <a16:creationId xmlns:a16="http://schemas.microsoft.com/office/drawing/2014/main" id="{93F7DF3C-1F44-8A3B-2C34-672C3EDD7EB4}"/>
              </a:ext>
            </a:extLst>
          </p:cNvPr>
          <p:cNvGrpSpPr/>
          <p:nvPr/>
        </p:nvGrpSpPr>
        <p:grpSpPr>
          <a:xfrm>
            <a:off x="1727769" y="1562012"/>
            <a:ext cx="2321287" cy="2261088"/>
            <a:chOff x="7007294" y="1699986"/>
            <a:chExt cx="1768786" cy="1749110"/>
          </a:xfrm>
        </p:grpSpPr>
        <p:sp>
          <p:nvSpPr>
            <p:cNvPr id="22" name="Google Shape;278;p30">
              <a:extLst>
                <a:ext uri="{FF2B5EF4-FFF2-40B4-BE49-F238E27FC236}">
                  <a16:creationId xmlns:a16="http://schemas.microsoft.com/office/drawing/2014/main" id="{447870DC-F22C-4FEC-D5E8-3C22E8FDE1CC}"/>
                </a:ext>
              </a:extLst>
            </p:cNvPr>
            <p:cNvSpPr/>
            <p:nvPr/>
          </p:nvSpPr>
          <p:spPr>
            <a:xfrm>
              <a:off x="7007294" y="1699986"/>
              <a:ext cx="1768786" cy="1749110"/>
            </a:xfrm>
            <a:prstGeom prst="ellipse">
              <a:avLst/>
            </a:prstGeom>
            <a:noFill/>
            <a:ln w="9525" cap="flat" cmpd="sng">
              <a:solidFill>
                <a:srgbClr val="CFD8DC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79;p30">
              <a:extLst>
                <a:ext uri="{FF2B5EF4-FFF2-40B4-BE49-F238E27FC236}">
                  <a16:creationId xmlns:a16="http://schemas.microsoft.com/office/drawing/2014/main" id="{8ECCBA72-4FCF-ADF3-BF24-538029BC4808}"/>
                </a:ext>
              </a:extLst>
            </p:cNvPr>
            <p:cNvSpPr/>
            <p:nvPr/>
          </p:nvSpPr>
          <p:spPr>
            <a:xfrm>
              <a:off x="7192615" y="1912245"/>
              <a:ext cx="1394289" cy="1378912"/>
            </a:xfrm>
            <a:prstGeom prst="ellipse">
              <a:avLst/>
            </a:prstGeom>
            <a:noFill/>
            <a:ln w="76200" cap="flat" cmpd="sng">
              <a:solidFill>
                <a:srgbClr val="CFD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 dirty="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grpSp>
        <p:nvGrpSpPr>
          <p:cNvPr id="2" name="Agrupar 1">
            <a:extLst>
              <a:ext uri="{FF2B5EF4-FFF2-40B4-BE49-F238E27FC236}">
                <a16:creationId xmlns:a16="http://schemas.microsoft.com/office/drawing/2014/main" id="{A4CF859F-3790-F910-91EC-03742A74D5E0}"/>
              </a:ext>
            </a:extLst>
          </p:cNvPr>
          <p:cNvGrpSpPr/>
          <p:nvPr/>
        </p:nvGrpSpPr>
        <p:grpSpPr>
          <a:xfrm>
            <a:off x="2131980" y="2022061"/>
            <a:ext cx="2665336" cy="1007968"/>
            <a:chOff x="4350747" y="1385996"/>
            <a:chExt cx="2665336" cy="1007968"/>
          </a:xfrm>
        </p:grpSpPr>
        <p:pic>
          <p:nvPicPr>
            <p:cNvPr id="3" name="Picture 2" descr="Airflow&quot; Icon - Download for free – Iconduck">
              <a:extLst>
                <a:ext uri="{FF2B5EF4-FFF2-40B4-BE49-F238E27FC236}">
                  <a16:creationId xmlns:a16="http://schemas.microsoft.com/office/drawing/2014/main" id="{1FC84706-D029-7B93-9415-1A5A6B371B5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0747" y="1752345"/>
              <a:ext cx="600165" cy="6001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CaixaDeTexto 5">
              <a:extLst>
                <a:ext uri="{FF2B5EF4-FFF2-40B4-BE49-F238E27FC236}">
                  <a16:creationId xmlns:a16="http://schemas.microsoft.com/office/drawing/2014/main" id="{2F7F7A59-0FB8-9BC3-8E5F-B6C468D36802}"/>
                </a:ext>
              </a:extLst>
            </p:cNvPr>
            <p:cNvSpPr txBox="1"/>
            <p:nvPr/>
          </p:nvSpPr>
          <p:spPr>
            <a:xfrm>
              <a:off x="4888875" y="1385996"/>
              <a:ext cx="2127208" cy="100796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ts val="8782"/>
                </a:lnSpc>
              </a:pPr>
              <a:r>
                <a:rPr lang="en-US" sz="2800" b="1" spc="-159" dirty="0">
                  <a:solidFill>
                    <a:schemeClr val="tx2">
                      <a:lumMod val="50000"/>
                    </a:schemeClr>
                  </a:solidFill>
                  <a:latin typeface="MS PGothic" panose="020B0600070205080204" pitchFamily="34" charset="-128"/>
                  <a:ea typeface="MS PGothic" panose="020B0600070205080204" pitchFamily="34" charset="-128"/>
                </a:rPr>
                <a:t>Airflow</a:t>
              </a:r>
              <a:endParaRPr lang="en-US" sz="1800" b="1" spc="-159" dirty="0">
                <a:solidFill>
                  <a:schemeClr val="tx2">
                    <a:lumMod val="50000"/>
                  </a:schemeClr>
                </a:solidFill>
                <a:latin typeface="MS PGothic" panose="020B0600070205080204" pitchFamily="34" charset="-128"/>
                <a:ea typeface="MS PGothic" panose="020B0600070205080204" pitchFamily="34" charset="-128"/>
              </a:endParaRPr>
            </a:p>
          </p:txBody>
        </p:sp>
        <p:sp>
          <p:nvSpPr>
            <p:cNvPr id="8" name="CaixaDeTexto 7">
              <a:extLst>
                <a:ext uri="{FF2B5EF4-FFF2-40B4-BE49-F238E27FC236}">
                  <a16:creationId xmlns:a16="http://schemas.microsoft.com/office/drawing/2014/main" id="{A5E25B50-7D5E-7069-07A0-1D71AB9DE04E}"/>
                </a:ext>
              </a:extLst>
            </p:cNvPr>
            <p:cNvSpPr txBox="1"/>
            <p:nvPr/>
          </p:nvSpPr>
          <p:spPr>
            <a:xfrm>
              <a:off x="4910800" y="1691809"/>
              <a:ext cx="1264468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spc="-159" dirty="0">
                  <a:solidFill>
                    <a:schemeClr val="tx2">
                      <a:lumMod val="50000"/>
                    </a:schemeClr>
                  </a:solidFill>
                  <a:latin typeface="MS PGothic" panose="020B0600070205080204" pitchFamily="34" charset="-128"/>
                  <a:ea typeface="MS PGothic" panose="020B0600070205080204" pitchFamily="34" charset="-128"/>
                </a:rPr>
                <a:t>Apache</a:t>
              </a:r>
              <a:endParaRPr lang="pt-BR" dirty="0"/>
            </a:p>
          </p:txBody>
        </p:sp>
      </p:grpSp>
      <p:sp>
        <p:nvSpPr>
          <p:cNvPr id="4" name="CaixaDeTexto 3">
            <a:extLst>
              <a:ext uri="{FF2B5EF4-FFF2-40B4-BE49-F238E27FC236}">
                <a16:creationId xmlns:a16="http://schemas.microsoft.com/office/drawing/2014/main" id="{862C4868-C4B7-AA76-E31C-62F2437ED3F6}"/>
              </a:ext>
            </a:extLst>
          </p:cNvPr>
          <p:cNvSpPr txBox="1"/>
          <p:nvPr/>
        </p:nvSpPr>
        <p:spPr>
          <a:xfrm>
            <a:off x="4499919" y="1666154"/>
            <a:ext cx="26162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b="1" dirty="0">
                <a:solidFill>
                  <a:schemeClr val="tx1"/>
                </a:solidFill>
                <a:latin typeface="Söhne"/>
              </a:rPr>
              <a:t>Se ele não processa dados, como as instruções são definidas?</a:t>
            </a:r>
            <a:endParaRPr lang="pt-BR" sz="1600" b="1" dirty="0">
              <a:solidFill>
                <a:schemeClr val="tx1"/>
              </a:solidFill>
            </a:endParaRPr>
          </a:p>
        </p:txBody>
      </p:sp>
      <p:pic>
        <p:nvPicPr>
          <p:cNvPr id="5" name="Picture 15">
            <a:extLst>
              <a:ext uri="{FF2B5EF4-FFF2-40B4-BE49-F238E27FC236}">
                <a16:creationId xmlns:a16="http://schemas.microsoft.com/office/drawing/2014/main" id="{8D3148F2-009C-4658-EACF-B71E2F4B102E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5298344" y="2727666"/>
            <a:ext cx="879619" cy="809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822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>
          <a:extLst>
            <a:ext uri="{FF2B5EF4-FFF2-40B4-BE49-F238E27FC236}">
              <a16:creationId xmlns:a16="http://schemas.microsoft.com/office/drawing/2014/main" id="{27491EBB-0E33-2D9C-7EF1-4CF7B56A50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86;p13">
            <a:extLst>
              <a:ext uri="{FF2B5EF4-FFF2-40B4-BE49-F238E27FC236}">
                <a16:creationId xmlns:a16="http://schemas.microsoft.com/office/drawing/2014/main" id="{B4B379E5-BF5E-B810-8184-4CE7DC69DEAE}"/>
              </a:ext>
            </a:extLst>
          </p:cNvPr>
          <p:cNvPicPr preferRelativeResize="0"/>
          <p:nvPr/>
        </p:nvPicPr>
        <p:blipFill>
          <a:blip r:embed="rId3">
            <a:alphaModFix amt="45000"/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631642" y="-96327"/>
            <a:ext cx="1512358" cy="2209799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90;p13">
            <a:extLst>
              <a:ext uri="{FF2B5EF4-FFF2-40B4-BE49-F238E27FC236}">
                <a16:creationId xmlns:a16="http://schemas.microsoft.com/office/drawing/2014/main" id="{4E2135C2-A868-9514-CBB8-C2FC2E61C0E3}"/>
              </a:ext>
            </a:extLst>
          </p:cNvPr>
          <p:cNvSpPr/>
          <p:nvPr/>
        </p:nvSpPr>
        <p:spPr>
          <a:xfrm rot="16200000">
            <a:off x="4743343" y="-549490"/>
            <a:ext cx="1402341" cy="1466898"/>
          </a:xfrm>
          <a:custGeom>
            <a:avLst/>
            <a:gdLst/>
            <a:ahLst/>
            <a:cxnLst/>
            <a:rect l="l" t="t" r="r" b="b"/>
            <a:pathLst>
              <a:path w="8170623" h="8096345" extrusionOk="0">
                <a:moveTo>
                  <a:pt x="0" y="0"/>
                </a:moveTo>
                <a:lnTo>
                  <a:pt x="8170623" y="0"/>
                </a:lnTo>
                <a:lnTo>
                  <a:pt x="8170623" y="8096344"/>
                </a:lnTo>
                <a:lnTo>
                  <a:pt x="0" y="80963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  <a:alphaModFix amt="37000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pt-BR"/>
          </a:p>
        </p:txBody>
      </p: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EDF0CBE5-D811-B2E9-95C1-7F2A5A840100}"/>
              </a:ext>
            </a:extLst>
          </p:cNvPr>
          <p:cNvGrpSpPr/>
          <p:nvPr/>
        </p:nvGrpSpPr>
        <p:grpSpPr>
          <a:xfrm>
            <a:off x="7429960" y="3337105"/>
            <a:ext cx="2875575" cy="2059963"/>
            <a:chOff x="5972046" y="2694295"/>
            <a:chExt cx="2875575" cy="2059963"/>
          </a:xfrm>
        </p:grpSpPr>
        <p:pic>
          <p:nvPicPr>
            <p:cNvPr id="13" name="Google Shape;111;p15">
              <a:extLst>
                <a:ext uri="{FF2B5EF4-FFF2-40B4-BE49-F238E27FC236}">
                  <a16:creationId xmlns:a16="http://schemas.microsoft.com/office/drawing/2014/main" id="{EE5D9A9B-FDF7-9FA8-FCAC-20D6B2E6C246}"/>
                </a:ext>
              </a:extLst>
            </p:cNvPr>
            <p:cNvPicPr preferRelativeResize="0"/>
            <p:nvPr/>
          </p:nvPicPr>
          <p:blipFill>
            <a:blip r:embed="rId5">
              <a:alphaModFix amt="93000"/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5500"/>
                      </a14:imgEffect>
                      <a14:imgEffect>
                        <a14:saturation sat="52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891646" y="2694295"/>
              <a:ext cx="1955975" cy="14313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" name="Google Shape;111;p15">
              <a:extLst>
                <a:ext uri="{FF2B5EF4-FFF2-40B4-BE49-F238E27FC236}">
                  <a16:creationId xmlns:a16="http://schemas.microsoft.com/office/drawing/2014/main" id="{EAA19121-0063-119E-3A9C-3E94D7B4A781}"/>
                </a:ext>
              </a:extLst>
            </p:cNvPr>
            <p:cNvPicPr preferRelativeResize="0"/>
            <p:nvPr/>
          </p:nvPicPr>
          <p:blipFill>
            <a:blip r:embed="rId5">
              <a:alphaModFix amt="93000"/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5500"/>
                      </a14:imgEffect>
                      <a14:imgEffect>
                        <a14:saturation sat="52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431846" y="3008620"/>
              <a:ext cx="1955975" cy="14313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" name="Google Shape;111;p15">
              <a:extLst>
                <a:ext uri="{FF2B5EF4-FFF2-40B4-BE49-F238E27FC236}">
                  <a16:creationId xmlns:a16="http://schemas.microsoft.com/office/drawing/2014/main" id="{E6D9BB6B-6B1F-D487-38C3-032683C7C636}"/>
                </a:ext>
              </a:extLst>
            </p:cNvPr>
            <p:cNvPicPr preferRelativeResize="0"/>
            <p:nvPr/>
          </p:nvPicPr>
          <p:blipFill>
            <a:blip r:embed="rId5">
              <a:alphaModFix amt="93000"/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5500"/>
                      </a14:imgEffect>
                      <a14:imgEffect>
                        <a14:saturation sat="52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972046" y="3322945"/>
              <a:ext cx="1955975" cy="143131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9" name="Google Shape;79;p13">
            <a:extLst>
              <a:ext uri="{FF2B5EF4-FFF2-40B4-BE49-F238E27FC236}">
                <a16:creationId xmlns:a16="http://schemas.microsoft.com/office/drawing/2014/main" id="{CD0D5D87-BB02-BA55-EF95-934868830B16}"/>
              </a:ext>
            </a:extLst>
          </p:cNvPr>
          <p:cNvSpPr txBox="1">
            <a:spLocks/>
          </p:cNvSpPr>
          <p:nvPr/>
        </p:nvSpPr>
        <p:spPr>
          <a:xfrm>
            <a:off x="8220417" y="4395603"/>
            <a:ext cx="375060" cy="6585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00000000-1234-1234-1234-123412341234}" type="slidenum">
              <a:rPr lang="en" sz="2800" b="1" smtClean="0">
                <a:solidFill>
                  <a:schemeClr val="accent2">
                    <a:lumMod val="75000"/>
                  </a:schemeClr>
                </a:solidFill>
              </a:rPr>
              <a:pPr algn="r"/>
              <a:t>9</a:t>
            </a:fld>
            <a:endParaRPr lang="en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7" name="Google Shape;115;p15">
            <a:extLst>
              <a:ext uri="{FF2B5EF4-FFF2-40B4-BE49-F238E27FC236}">
                <a16:creationId xmlns:a16="http://schemas.microsoft.com/office/drawing/2014/main" id="{78138D1A-B01B-C29E-9A60-3068A106EFCA}"/>
              </a:ext>
            </a:extLst>
          </p:cNvPr>
          <p:cNvSpPr/>
          <p:nvPr/>
        </p:nvSpPr>
        <p:spPr>
          <a:xfrm>
            <a:off x="8493141" y="4754229"/>
            <a:ext cx="204671" cy="287033"/>
          </a:xfrm>
          <a:custGeom>
            <a:avLst/>
            <a:gdLst/>
            <a:ahLst/>
            <a:cxnLst/>
            <a:rect l="l" t="t" r="r" b="b"/>
            <a:pathLst>
              <a:path w="1138596" h="1815153" extrusionOk="0">
                <a:moveTo>
                  <a:pt x="0" y="0"/>
                </a:moveTo>
                <a:lnTo>
                  <a:pt x="1138597" y="0"/>
                </a:lnTo>
                <a:lnTo>
                  <a:pt x="1138597" y="1815154"/>
                </a:lnTo>
                <a:lnTo>
                  <a:pt x="0" y="181515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duotone>
                <a:schemeClr val="accent1">
                  <a:shade val="45000"/>
                  <a:satMod val="135000"/>
                </a:schemeClr>
                <a:prstClr val="white"/>
              </a:duotone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pt-BR"/>
          </a:p>
        </p:txBody>
      </p:sp>
      <p:pic>
        <p:nvPicPr>
          <p:cNvPr id="9" name="Google Shape;84;p13">
            <a:extLst>
              <a:ext uri="{FF2B5EF4-FFF2-40B4-BE49-F238E27FC236}">
                <a16:creationId xmlns:a16="http://schemas.microsoft.com/office/drawing/2014/main" id="{B130C1FF-4099-B967-1901-D35D53FD1B6E}"/>
              </a:ext>
            </a:extLst>
          </p:cNvPr>
          <p:cNvPicPr preferRelativeResize="0"/>
          <p:nvPr/>
        </p:nvPicPr>
        <p:blipFill>
          <a:blip r:embed="rId8">
            <a:duotone>
              <a:schemeClr val="accent1">
                <a:shade val="45000"/>
                <a:satMod val="135000"/>
              </a:schemeClr>
              <a:prstClr val="white"/>
            </a:duotone>
            <a:alphaModFix amt="10000"/>
          </a:blip>
          <a:stretch>
            <a:fillRect/>
          </a:stretch>
        </p:blipFill>
        <p:spPr>
          <a:xfrm rot="5400000">
            <a:off x="1376304" y="1598643"/>
            <a:ext cx="1123832" cy="633954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AF1DE530-98C5-513A-4027-A01C185DBE26}"/>
              </a:ext>
            </a:extLst>
          </p:cNvPr>
          <p:cNvSpPr txBox="1"/>
          <p:nvPr/>
        </p:nvSpPr>
        <p:spPr>
          <a:xfrm>
            <a:off x="1277682" y="1625874"/>
            <a:ext cx="4060291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v"/>
            </a:pPr>
            <a:r>
              <a:rPr lang="en-US" b="1" i="0" dirty="0">
                <a:solidFill>
                  <a:srgbClr val="1C1E21"/>
                </a:solidFill>
                <a:effectLst/>
                <a:latin typeface="Inter"/>
              </a:rPr>
              <a:t>PythonOperator</a:t>
            </a:r>
            <a:r>
              <a:rPr lang="en-US" b="0" i="0" dirty="0">
                <a:solidFill>
                  <a:srgbClr val="1C1E21"/>
                </a:solidFill>
                <a:effectLst/>
                <a:latin typeface="Inter"/>
              </a:rPr>
              <a:t>: Executa uma função Python.</a:t>
            </a:r>
          </a:p>
          <a:p>
            <a:pPr marL="285750" indent="-285750" algn="l"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v"/>
            </a:pPr>
            <a:endParaRPr lang="en-US" b="0" i="0" dirty="0">
              <a:solidFill>
                <a:srgbClr val="1C1E21"/>
              </a:solidFill>
              <a:effectLst/>
              <a:latin typeface="Inter"/>
            </a:endParaRPr>
          </a:p>
          <a:p>
            <a:pPr marL="285750" indent="-285750" algn="l"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v"/>
            </a:pPr>
            <a:r>
              <a:rPr lang="en-US" b="1" i="0" dirty="0">
                <a:solidFill>
                  <a:srgbClr val="1C1E21"/>
                </a:solidFill>
                <a:effectLst/>
                <a:latin typeface="Inter"/>
              </a:rPr>
              <a:t>BashOperator</a:t>
            </a:r>
            <a:r>
              <a:rPr lang="en-US" b="0" i="0" dirty="0">
                <a:solidFill>
                  <a:srgbClr val="1C1E21"/>
                </a:solidFill>
                <a:effectLst/>
                <a:latin typeface="Inter"/>
              </a:rPr>
              <a:t>: Executa um script Bash.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77598C41-EE43-0EBD-A23E-141957499D10}"/>
              </a:ext>
            </a:extLst>
          </p:cNvPr>
          <p:cNvSpPr txBox="1"/>
          <p:nvPr/>
        </p:nvSpPr>
        <p:spPr>
          <a:xfrm>
            <a:off x="1354593" y="2779776"/>
            <a:ext cx="2823926" cy="1615827"/>
          </a:xfrm>
          <a:prstGeom prst="rect">
            <a:avLst/>
          </a:prstGeom>
          <a:solidFill>
            <a:srgbClr val="333333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pt-BR" sz="1100" dirty="0" err="1">
                <a:solidFill>
                  <a:srgbClr val="00FFFF"/>
                </a:solidFill>
              </a:rPr>
              <a:t>def</a:t>
            </a:r>
            <a:r>
              <a:rPr lang="pt-BR" sz="1100" dirty="0"/>
              <a:t> </a:t>
            </a:r>
            <a:r>
              <a:rPr lang="pt-BR" sz="1100" b="1" dirty="0" err="1">
                <a:solidFill>
                  <a:srgbClr val="FF6969"/>
                </a:solidFill>
              </a:rPr>
              <a:t>tarefa_python</a:t>
            </a:r>
            <a:r>
              <a:rPr lang="pt-BR" sz="1100" dirty="0"/>
              <a:t>():</a:t>
            </a:r>
          </a:p>
          <a:p>
            <a:r>
              <a:rPr lang="pt-BR" sz="1100" dirty="0"/>
              <a:t>    </a:t>
            </a:r>
            <a:r>
              <a:rPr lang="pt-BR" sz="1100" dirty="0">
                <a:solidFill>
                  <a:srgbClr val="FFFF00"/>
                </a:solidFill>
              </a:rPr>
              <a:t>print</a:t>
            </a:r>
            <a:r>
              <a:rPr lang="pt-BR" sz="1100" dirty="0"/>
              <a:t>("Executando a tarefa Python")</a:t>
            </a:r>
          </a:p>
          <a:p>
            <a:endParaRPr lang="pt-BR" sz="1100" dirty="0"/>
          </a:p>
          <a:p>
            <a:endParaRPr lang="pt-BR" sz="1100" dirty="0"/>
          </a:p>
          <a:p>
            <a:r>
              <a:rPr lang="pt-BR" sz="1100" dirty="0" err="1"/>
              <a:t>tarefa_python_operator</a:t>
            </a:r>
            <a:r>
              <a:rPr lang="pt-BR" sz="1100" dirty="0"/>
              <a:t> = PythonOperator(</a:t>
            </a:r>
          </a:p>
          <a:p>
            <a:r>
              <a:rPr lang="pt-BR" sz="1100" dirty="0"/>
              <a:t>    </a:t>
            </a:r>
            <a:r>
              <a:rPr lang="pt-BR" sz="1100" dirty="0" err="1"/>
              <a:t>task_id</a:t>
            </a:r>
            <a:r>
              <a:rPr lang="pt-BR" sz="1100" dirty="0"/>
              <a:t>='</a:t>
            </a:r>
            <a:r>
              <a:rPr lang="pt-BR" sz="1100" dirty="0" err="1"/>
              <a:t>executar_tarefa_python</a:t>
            </a:r>
            <a:r>
              <a:rPr lang="pt-BR" sz="1100" dirty="0"/>
              <a:t>',</a:t>
            </a:r>
          </a:p>
          <a:p>
            <a:r>
              <a:rPr lang="pt-BR" sz="1100" dirty="0"/>
              <a:t>    </a:t>
            </a:r>
            <a:r>
              <a:rPr lang="pt-BR" sz="1100" dirty="0" err="1"/>
              <a:t>python_callable</a:t>
            </a:r>
            <a:r>
              <a:rPr lang="pt-BR" sz="1100" dirty="0"/>
              <a:t>=</a:t>
            </a:r>
            <a:r>
              <a:rPr lang="pt-BR" sz="1100" b="1" dirty="0" err="1">
                <a:solidFill>
                  <a:srgbClr val="FF6969"/>
                </a:solidFill>
              </a:rPr>
              <a:t>tarefa_python</a:t>
            </a:r>
            <a:r>
              <a:rPr lang="pt-BR" sz="1100" dirty="0"/>
              <a:t>,</a:t>
            </a:r>
          </a:p>
          <a:p>
            <a:r>
              <a:rPr lang="pt-BR" sz="1100" dirty="0"/>
              <a:t>    </a:t>
            </a:r>
            <a:r>
              <a:rPr lang="pt-BR" sz="1100" dirty="0" err="1"/>
              <a:t>dag</a:t>
            </a:r>
            <a:r>
              <a:rPr lang="pt-BR" sz="1100" dirty="0"/>
              <a:t>=</a:t>
            </a:r>
            <a:r>
              <a:rPr lang="pt-BR" sz="1100" dirty="0" err="1"/>
              <a:t>dag</a:t>
            </a:r>
            <a:r>
              <a:rPr lang="pt-BR" sz="1100" dirty="0"/>
              <a:t>,</a:t>
            </a:r>
          </a:p>
          <a:p>
            <a:r>
              <a:rPr lang="pt-BR" sz="1100" dirty="0"/>
              <a:t>)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2599DAE1-5CE7-BF4B-DD3A-99277C010FDD}"/>
              </a:ext>
            </a:extLst>
          </p:cNvPr>
          <p:cNvSpPr txBox="1"/>
          <p:nvPr/>
        </p:nvSpPr>
        <p:spPr>
          <a:xfrm>
            <a:off x="4275376" y="2779654"/>
            <a:ext cx="2823926" cy="1615827"/>
          </a:xfrm>
          <a:prstGeom prst="rect">
            <a:avLst/>
          </a:prstGeom>
          <a:solidFill>
            <a:srgbClr val="333333"/>
          </a:solidFill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pt-BR" sz="1100" b="1" dirty="0" err="1">
                <a:solidFill>
                  <a:srgbClr val="FF6969"/>
                </a:solidFill>
              </a:rPr>
              <a:t>bash_command</a:t>
            </a:r>
            <a:r>
              <a:rPr lang="pt-BR" sz="1100" b="1" dirty="0">
                <a:solidFill>
                  <a:srgbClr val="FF6969"/>
                </a:solidFill>
              </a:rPr>
              <a:t> </a:t>
            </a:r>
            <a:r>
              <a:rPr lang="pt-BR" sz="1100" dirty="0"/>
              <a:t>= """</a:t>
            </a:r>
          </a:p>
          <a:p>
            <a:r>
              <a:rPr lang="pt-BR" sz="1100" dirty="0" err="1">
                <a:solidFill>
                  <a:srgbClr val="00FFFF"/>
                </a:solidFill>
              </a:rPr>
              <a:t>echo</a:t>
            </a:r>
            <a:r>
              <a:rPr lang="pt-BR" sz="1100" dirty="0"/>
              <a:t> "Executando o script </a:t>
            </a:r>
            <a:r>
              <a:rPr lang="pt-BR" sz="1100" dirty="0" err="1"/>
              <a:t>Bash</a:t>
            </a:r>
            <a:r>
              <a:rPr lang="pt-BR" sz="1100" dirty="0"/>
              <a:t>"</a:t>
            </a:r>
          </a:p>
          <a:p>
            <a:r>
              <a:rPr lang="pt-BR" sz="1100" dirty="0" err="1">
                <a:solidFill>
                  <a:srgbClr val="00FFFF"/>
                </a:solidFill>
              </a:rPr>
              <a:t>echo</a:t>
            </a:r>
            <a:r>
              <a:rPr lang="pt-BR" sz="1100" dirty="0"/>
              <a:t> " {{ </a:t>
            </a:r>
            <a:r>
              <a:rPr lang="pt-BR" sz="1100" dirty="0" err="1"/>
              <a:t>dag_run.conf</a:t>
            </a:r>
            <a:r>
              <a:rPr lang="pt-BR" sz="1100" dirty="0"/>
              <a:t>['argumento'] }}“ ""“</a:t>
            </a:r>
          </a:p>
          <a:p>
            <a:endParaRPr lang="pt-BR" sz="1100" dirty="0"/>
          </a:p>
          <a:p>
            <a:r>
              <a:rPr lang="pt-BR" sz="1100" dirty="0" err="1"/>
              <a:t>tarefa_bash_operator</a:t>
            </a:r>
            <a:r>
              <a:rPr lang="pt-BR" sz="1100" dirty="0"/>
              <a:t> = BashOperator(</a:t>
            </a:r>
          </a:p>
          <a:p>
            <a:r>
              <a:rPr lang="pt-BR" sz="1100" dirty="0"/>
              <a:t>    </a:t>
            </a:r>
            <a:r>
              <a:rPr lang="pt-BR" sz="1100" dirty="0" err="1"/>
              <a:t>task_id</a:t>
            </a:r>
            <a:r>
              <a:rPr lang="pt-BR" sz="1100" dirty="0"/>
              <a:t>='</a:t>
            </a:r>
            <a:r>
              <a:rPr lang="pt-BR" sz="1100" dirty="0" err="1"/>
              <a:t>executar_tarefa_bash</a:t>
            </a:r>
            <a:r>
              <a:rPr lang="pt-BR" sz="1100" dirty="0"/>
              <a:t>',</a:t>
            </a:r>
          </a:p>
          <a:p>
            <a:r>
              <a:rPr lang="pt-BR" sz="1100" dirty="0"/>
              <a:t>    </a:t>
            </a:r>
            <a:r>
              <a:rPr lang="pt-BR" sz="1100" dirty="0" err="1"/>
              <a:t>bash_command</a:t>
            </a:r>
            <a:r>
              <a:rPr lang="pt-BR" sz="1100" dirty="0"/>
              <a:t>=</a:t>
            </a:r>
            <a:r>
              <a:rPr lang="pt-BR" sz="1100" b="1" dirty="0" err="1">
                <a:solidFill>
                  <a:srgbClr val="FF6969"/>
                </a:solidFill>
              </a:rPr>
              <a:t>bash_command</a:t>
            </a:r>
            <a:r>
              <a:rPr lang="pt-BR" sz="1100" dirty="0"/>
              <a:t>,</a:t>
            </a:r>
          </a:p>
          <a:p>
            <a:r>
              <a:rPr lang="pt-BR" sz="1100" dirty="0"/>
              <a:t>    </a:t>
            </a:r>
            <a:r>
              <a:rPr lang="pt-BR" sz="1100" dirty="0" err="1"/>
              <a:t>dag</a:t>
            </a:r>
            <a:r>
              <a:rPr lang="pt-BR" sz="1100" dirty="0"/>
              <a:t>=</a:t>
            </a:r>
            <a:r>
              <a:rPr lang="pt-BR" sz="1100" dirty="0" err="1"/>
              <a:t>dag</a:t>
            </a:r>
            <a:r>
              <a:rPr lang="pt-BR" sz="1100" dirty="0"/>
              <a:t>,</a:t>
            </a:r>
          </a:p>
          <a:p>
            <a:r>
              <a:rPr lang="pt-BR" sz="1100" dirty="0"/>
              <a:t>)</a:t>
            </a: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9A1F4A1E-200C-BCD9-7758-D81CC15F9FD0}"/>
              </a:ext>
            </a:extLst>
          </p:cNvPr>
          <p:cNvSpPr txBox="1"/>
          <p:nvPr/>
        </p:nvSpPr>
        <p:spPr>
          <a:xfrm>
            <a:off x="1277683" y="950460"/>
            <a:ext cx="25273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b="1" dirty="0">
                <a:solidFill>
                  <a:schemeClr val="accent2">
                    <a:lumMod val="7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OPERADORES</a:t>
            </a:r>
          </a:p>
        </p:txBody>
      </p:sp>
    </p:spTree>
    <p:extLst>
      <p:ext uri="{BB962C8B-B14F-4D97-AF65-F5344CB8AC3E}">
        <p14:creationId xmlns:p14="http://schemas.microsoft.com/office/powerpoint/2010/main" val="3575856347"/>
      </p:ext>
    </p:extLst>
  </p:cSld>
  <p:clrMapOvr>
    <a:masterClrMapping/>
  </p:clrMapOvr>
</p:sld>
</file>

<file path=ppt/theme/theme1.xml><?xml version="1.0" encoding="utf-8"?>
<a:theme xmlns:a="http://schemas.openxmlformats.org/drawingml/2006/main" name="Cordelia template">
  <a:themeElements>
    <a:clrScheme name="Custom 347">
      <a:dk1>
        <a:srgbClr val="263238"/>
      </a:dk1>
      <a:lt1>
        <a:srgbClr val="FFFFFF"/>
      </a:lt1>
      <a:dk2>
        <a:srgbClr val="607D8B"/>
      </a:dk2>
      <a:lt2>
        <a:srgbClr val="ECEFF1"/>
      </a:lt2>
      <a:accent1>
        <a:srgbClr val="0091EA"/>
      </a:accent1>
      <a:accent2>
        <a:srgbClr val="0053A3"/>
      </a:accent2>
      <a:accent3>
        <a:srgbClr val="607D8B"/>
      </a:accent3>
      <a:accent4>
        <a:srgbClr val="CFD8DC"/>
      </a:accent4>
      <a:accent5>
        <a:srgbClr val="ECEFF1"/>
      </a:accent5>
      <a:accent6>
        <a:srgbClr val="ACDBF8"/>
      </a:accent6>
      <a:hlink>
        <a:srgbClr val="0091EA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1807</TotalTime>
  <Words>600</Words>
  <Application>Microsoft Office PowerPoint</Application>
  <PresentationFormat>Apresentação na tela (16:9)</PresentationFormat>
  <Paragraphs>139</Paragraphs>
  <Slides>21</Slides>
  <Notes>20</Notes>
  <HiddenSlides>0</HiddenSlides>
  <MMClips>0</MMClips>
  <ScaleCrop>false</ScaleCrop>
  <HeadingPairs>
    <vt:vector size="6" baseType="variant">
      <vt:variant>
        <vt:lpstr>Fontes usadas</vt:lpstr>
      </vt:variant>
      <vt:variant>
        <vt:i4>10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21</vt:i4>
      </vt:variant>
    </vt:vector>
  </HeadingPairs>
  <TitlesOfParts>
    <vt:vector size="32" baseType="lpstr">
      <vt:lpstr>Inter</vt:lpstr>
      <vt:lpstr>Arial</vt:lpstr>
      <vt:lpstr>Paytone One</vt:lpstr>
      <vt:lpstr>ADLaM Display</vt:lpstr>
      <vt:lpstr>Source Sans Pro</vt:lpstr>
      <vt:lpstr>Wingdings</vt:lpstr>
      <vt:lpstr>MS PGothic</vt:lpstr>
      <vt:lpstr>Roboto Slab</vt:lpstr>
      <vt:lpstr>Söhne</vt:lpstr>
      <vt:lpstr>Lato</vt:lpstr>
      <vt:lpstr>Cordelia template</vt:lpstr>
      <vt:lpstr>Tópicos especiais em informática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Tópicos especiais em informática</dc:title>
  <dc:creator>Pedro Henrique Cozzati Camillo</dc:creator>
  <cp:lastModifiedBy>Pedro Henrique Cozzati Camillo</cp:lastModifiedBy>
  <cp:revision>13</cp:revision>
  <dcterms:modified xsi:type="dcterms:W3CDTF">2024-03-05T20:43:37Z</dcterms:modified>
</cp:coreProperties>
</file>